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58" r:id="rId4"/>
    <p:sldId id="260" r:id="rId5"/>
    <p:sldId id="262" r:id="rId6"/>
    <p:sldId id="261" r:id="rId7"/>
    <p:sldId id="263" r:id="rId8"/>
    <p:sldId id="264" r:id="rId9"/>
    <p:sldId id="265" r:id="rId10"/>
    <p:sldId id="268" r:id="rId11"/>
    <p:sldId id="269" r:id="rId12"/>
    <p:sldId id="273" r:id="rId13"/>
    <p:sldId id="270" r:id="rId14"/>
    <p:sldId id="271" r:id="rId15"/>
    <p:sldId id="280" r:id="rId16"/>
    <p:sldId id="282" r:id="rId17"/>
    <p:sldId id="281" r:id="rId18"/>
    <p:sldId id="284" r:id="rId19"/>
    <p:sldId id="286" r:id="rId20"/>
    <p:sldId id="287" r:id="rId21"/>
    <p:sldId id="288" r:id="rId22"/>
    <p:sldId id="290" r:id="rId23"/>
    <p:sldId id="289" r:id="rId24"/>
    <p:sldId id="303" r:id="rId25"/>
    <p:sldId id="304" r:id="rId26"/>
    <p:sldId id="305" r:id="rId27"/>
    <p:sldId id="306" r:id="rId28"/>
    <p:sldId id="307" r:id="rId29"/>
    <p:sldId id="308" r:id="rId30"/>
    <p:sldId id="314" r:id="rId31"/>
    <p:sldId id="315" r:id="rId32"/>
    <p:sldId id="272" r:id="rId33"/>
    <p:sldId id="309" r:id="rId34"/>
    <p:sldId id="274" r:id="rId35"/>
    <p:sldId id="275" r:id="rId36"/>
    <p:sldId id="276" r:id="rId37"/>
    <p:sldId id="291" r:id="rId38"/>
    <p:sldId id="277" r:id="rId39"/>
    <p:sldId id="279" r:id="rId40"/>
    <p:sldId id="292" r:id="rId41"/>
    <p:sldId id="300" r:id="rId42"/>
    <p:sldId id="301" r:id="rId43"/>
    <p:sldId id="293" r:id="rId44"/>
    <p:sldId id="298" r:id="rId45"/>
    <p:sldId id="299" r:id="rId46"/>
    <p:sldId id="297" r:id="rId47"/>
    <p:sldId id="294" r:id="rId48"/>
    <p:sldId id="296" r:id="rId49"/>
    <p:sldId id="310" r:id="rId50"/>
    <p:sldId id="311" r:id="rId51"/>
    <p:sldId id="312" r:id="rId52"/>
    <p:sldId id="313" r:id="rId5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2EE"/>
    <a:srgbClr val="FEE2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720"/>
      </p:cViewPr>
      <p:guideLst/>
    </p:cSldViewPr>
  </p:slideViewPr>
  <p:notesTextViewPr>
    <p:cViewPr>
      <p:scale>
        <a:sx n="1" d="1"/>
        <a:sy n="1" d="1"/>
      </p:scale>
      <p:origin x="0" y="0"/>
    </p:cViewPr>
  </p:notesTextViewPr>
  <p:notesViewPr>
    <p:cSldViewPr snapToGrid="0">
      <p:cViewPr varScale="1">
        <p:scale>
          <a:sx n="86" d="100"/>
          <a:sy n="86" d="100"/>
        </p:scale>
        <p:origin x="978"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ja-JP" sz="1800" b="0" strike="noStrike" spc="-1">
                <a:solidFill>
                  <a:srgbClr val="000000"/>
                </a:solidFill>
                <a:latin typeface="游ゴシック"/>
              </a:rPr>
              <a:t>スライドを移動するにはクリックします。</a:t>
            </a:r>
            <a:endParaRPr lang="en-US" sz="1800" b="0" strike="noStrike" spc="-1" dirty="0">
              <a:solidFill>
                <a:srgbClr val="000000"/>
              </a:solidFill>
              <a:latin typeface="游ゴシック"/>
            </a:endParaRPr>
          </a:p>
        </p:txBody>
      </p:sp>
      <p:sp>
        <p:nvSpPr>
          <p:cNvPr id="42" name="PlaceHolder 2"/>
          <p:cNvSpPr>
            <a:spLocks noGrp="1"/>
          </p:cNvSpPr>
          <p:nvPr>
            <p:ph type="body"/>
          </p:nvPr>
        </p:nvSpPr>
        <p:spPr>
          <a:xfrm>
            <a:off x="756000" y="5078520"/>
            <a:ext cx="6047640" cy="4811040"/>
          </a:xfrm>
          <a:prstGeom prst="rect">
            <a:avLst/>
          </a:prstGeom>
        </p:spPr>
        <p:txBody>
          <a:bodyPr lIns="0" tIns="0" rIns="0" bIns="0">
            <a:noAutofit/>
          </a:bodyPr>
          <a:lstStyle/>
          <a:p>
            <a:r>
              <a:rPr lang="ja-JP" sz="2000" b="0" strike="noStrike" spc="-1">
                <a:latin typeface="Arial"/>
              </a:rPr>
              <a:t>クリックしてノート書式の編集</a:t>
            </a:r>
            <a:endParaRPr lang="en-US" sz="2000" b="0" strike="noStrike" spc="-1">
              <a:latin typeface="Arial"/>
            </a:endParaRPr>
          </a:p>
        </p:txBody>
      </p:sp>
      <p:sp>
        <p:nvSpPr>
          <p:cNvPr id="43"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dirty="0">
                <a:latin typeface="Times New Roman"/>
              </a:rPr>
              <a:t>&lt;</a:t>
            </a:r>
            <a:r>
              <a:rPr lang="en-US" sz="1400" b="0" strike="noStrike" spc="-1" dirty="0" err="1">
                <a:latin typeface="Times New Roman"/>
              </a:rPr>
              <a:t>ヘッダ</a:t>
            </a:r>
            <a:r>
              <a:rPr lang="en-US" sz="1400" b="0" strike="noStrike" spc="-1" dirty="0">
                <a:latin typeface="Times New Roman"/>
              </a:rPr>
              <a:t>ー&gt;</a:t>
            </a:r>
          </a:p>
        </p:txBody>
      </p:sp>
      <p:sp>
        <p:nvSpPr>
          <p:cNvPr id="4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&lt;日付/時刻&gt;</a:t>
            </a:r>
          </a:p>
        </p:txBody>
      </p:sp>
      <p:sp>
        <p:nvSpPr>
          <p:cNvPr id="4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&lt;フッター&gt;</a:t>
            </a:r>
          </a:p>
        </p:txBody>
      </p:sp>
      <p:sp>
        <p:nvSpPr>
          <p:cNvPr id="4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CABFA840-7829-48B3-9003-266A0A5CF860}"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a:t>
            </a:fld>
            <a:endParaRPr lang="en-US" sz="1200" b="0" strike="noStrike" spc="-1" dirty="0">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11</a:t>
            </a:fld>
            <a:endParaRPr lang="en-US" sz="1200" b="0" strike="noStrike" spc="-1" dirty="0">
              <a:latin typeface="Times New Roman"/>
            </a:endParaRPr>
          </a:p>
        </p:txBody>
      </p:sp>
    </p:spTree>
    <p:extLst>
      <p:ext uri="{BB962C8B-B14F-4D97-AF65-F5344CB8AC3E}">
        <p14:creationId xmlns:p14="http://schemas.microsoft.com/office/powerpoint/2010/main" val="4193228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12</a:t>
            </a:fld>
            <a:endParaRPr lang="en-US" sz="1200" b="0" strike="noStrike" spc="-1" dirty="0">
              <a:latin typeface="Times New Roman"/>
            </a:endParaRPr>
          </a:p>
        </p:txBody>
      </p:sp>
    </p:spTree>
    <p:extLst>
      <p:ext uri="{BB962C8B-B14F-4D97-AF65-F5344CB8AC3E}">
        <p14:creationId xmlns:p14="http://schemas.microsoft.com/office/powerpoint/2010/main" val="1577172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13</a:t>
            </a:fld>
            <a:endParaRPr lang="en-US" sz="1200" b="0" strike="noStrike" spc="-1" dirty="0">
              <a:latin typeface="Times New Roman"/>
            </a:endParaRPr>
          </a:p>
        </p:txBody>
      </p:sp>
    </p:spTree>
    <p:extLst>
      <p:ext uri="{BB962C8B-B14F-4D97-AF65-F5344CB8AC3E}">
        <p14:creationId xmlns:p14="http://schemas.microsoft.com/office/powerpoint/2010/main" val="59881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14</a:t>
            </a:fld>
            <a:endParaRPr lang="en-US" sz="1200" b="0" strike="noStrike" spc="-1" dirty="0">
              <a:latin typeface="Times New Roman"/>
            </a:endParaRPr>
          </a:p>
        </p:txBody>
      </p:sp>
    </p:spTree>
    <p:extLst>
      <p:ext uri="{BB962C8B-B14F-4D97-AF65-F5344CB8AC3E}">
        <p14:creationId xmlns:p14="http://schemas.microsoft.com/office/powerpoint/2010/main" val="1107772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15</a:t>
            </a:fld>
            <a:endParaRPr lang="en-US" sz="1200" b="0" strike="noStrike" spc="-1" dirty="0">
              <a:latin typeface="Times New Roman"/>
            </a:endParaRPr>
          </a:p>
        </p:txBody>
      </p:sp>
    </p:spTree>
    <p:extLst>
      <p:ext uri="{BB962C8B-B14F-4D97-AF65-F5344CB8AC3E}">
        <p14:creationId xmlns:p14="http://schemas.microsoft.com/office/powerpoint/2010/main" val="143945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16</a:t>
            </a:fld>
            <a:endParaRPr lang="en-US" sz="1200" b="0" strike="noStrike" spc="-1" dirty="0">
              <a:latin typeface="Times New Roman"/>
            </a:endParaRPr>
          </a:p>
        </p:txBody>
      </p:sp>
    </p:spTree>
    <p:extLst>
      <p:ext uri="{BB962C8B-B14F-4D97-AF65-F5344CB8AC3E}">
        <p14:creationId xmlns:p14="http://schemas.microsoft.com/office/powerpoint/2010/main" val="2145255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17</a:t>
            </a:fld>
            <a:endParaRPr lang="en-US" sz="1200" b="0" strike="noStrike" spc="-1" dirty="0">
              <a:latin typeface="Times New Roman"/>
            </a:endParaRPr>
          </a:p>
        </p:txBody>
      </p:sp>
    </p:spTree>
    <p:extLst>
      <p:ext uri="{BB962C8B-B14F-4D97-AF65-F5344CB8AC3E}">
        <p14:creationId xmlns:p14="http://schemas.microsoft.com/office/powerpoint/2010/main" val="66581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18</a:t>
            </a:fld>
            <a:endParaRPr lang="en-US" sz="1200" b="0" strike="noStrike" spc="-1" dirty="0">
              <a:latin typeface="Times New Roman"/>
            </a:endParaRPr>
          </a:p>
        </p:txBody>
      </p:sp>
    </p:spTree>
    <p:extLst>
      <p:ext uri="{BB962C8B-B14F-4D97-AF65-F5344CB8AC3E}">
        <p14:creationId xmlns:p14="http://schemas.microsoft.com/office/powerpoint/2010/main" val="3582503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19</a:t>
            </a:fld>
            <a:endParaRPr lang="en-US" sz="1200" b="0" strike="noStrike" spc="-1" dirty="0">
              <a:latin typeface="Times New Roman"/>
            </a:endParaRPr>
          </a:p>
        </p:txBody>
      </p:sp>
    </p:spTree>
    <p:extLst>
      <p:ext uri="{BB962C8B-B14F-4D97-AF65-F5344CB8AC3E}">
        <p14:creationId xmlns:p14="http://schemas.microsoft.com/office/powerpoint/2010/main" val="173364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20</a:t>
            </a:fld>
            <a:endParaRPr lang="en-US" sz="1200" b="0" strike="noStrike" spc="-1" dirty="0">
              <a:latin typeface="Times New Roman"/>
            </a:endParaRPr>
          </a:p>
        </p:txBody>
      </p:sp>
    </p:spTree>
    <p:extLst>
      <p:ext uri="{BB962C8B-B14F-4D97-AF65-F5344CB8AC3E}">
        <p14:creationId xmlns:p14="http://schemas.microsoft.com/office/powerpoint/2010/main" val="116766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a:t>
            </a:fld>
            <a:endParaRPr lang="en-US" sz="1200" b="0" strike="noStrike" spc="-1" dirty="0">
              <a:latin typeface="Times New Roman"/>
            </a:endParaRPr>
          </a:p>
        </p:txBody>
      </p:sp>
    </p:spTree>
    <p:extLst>
      <p:ext uri="{BB962C8B-B14F-4D97-AF65-F5344CB8AC3E}">
        <p14:creationId xmlns:p14="http://schemas.microsoft.com/office/powerpoint/2010/main" val="162205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21</a:t>
            </a:fld>
            <a:endParaRPr lang="en-US" sz="1200" b="0" strike="noStrike" spc="-1" dirty="0">
              <a:latin typeface="Times New Roman"/>
            </a:endParaRPr>
          </a:p>
        </p:txBody>
      </p:sp>
    </p:spTree>
    <p:extLst>
      <p:ext uri="{BB962C8B-B14F-4D97-AF65-F5344CB8AC3E}">
        <p14:creationId xmlns:p14="http://schemas.microsoft.com/office/powerpoint/2010/main" val="1086479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22</a:t>
            </a:fld>
            <a:endParaRPr lang="en-US" sz="1200" b="0" strike="noStrike" spc="-1" dirty="0">
              <a:latin typeface="Times New Roman"/>
            </a:endParaRPr>
          </a:p>
        </p:txBody>
      </p:sp>
    </p:spTree>
    <p:extLst>
      <p:ext uri="{BB962C8B-B14F-4D97-AF65-F5344CB8AC3E}">
        <p14:creationId xmlns:p14="http://schemas.microsoft.com/office/powerpoint/2010/main" val="820781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23</a:t>
            </a:fld>
            <a:endParaRPr lang="en-US" sz="1200" b="0" strike="noStrike" spc="-1" dirty="0">
              <a:latin typeface="Times New Roman"/>
            </a:endParaRPr>
          </a:p>
        </p:txBody>
      </p:sp>
    </p:spTree>
    <p:extLst>
      <p:ext uri="{BB962C8B-B14F-4D97-AF65-F5344CB8AC3E}">
        <p14:creationId xmlns:p14="http://schemas.microsoft.com/office/powerpoint/2010/main" val="1235343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24</a:t>
            </a:fld>
            <a:endParaRPr lang="en-US" sz="1200" b="0" strike="noStrike" spc="-1" dirty="0">
              <a:latin typeface="Times New Roman"/>
            </a:endParaRPr>
          </a:p>
        </p:txBody>
      </p:sp>
    </p:spTree>
    <p:extLst>
      <p:ext uri="{BB962C8B-B14F-4D97-AF65-F5344CB8AC3E}">
        <p14:creationId xmlns:p14="http://schemas.microsoft.com/office/powerpoint/2010/main" val="2445468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25</a:t>
            </a:fld>
            <a:endParaRPr lang="en-US" sz="1200" b="0" strike="noStrike" spc="-1" dirty="0">
              <a:latin typeface="Times New Roman"/>
            </a:endParaRPr>
          </a:p>
        </p:txBody>
      </p:sp>
    </p:spTree>
    <p:extLst>
      <p:ext uri="{BB962C8B-B14F-4D97-AF65-F5344CB8AC3E}">
        <p14:creationId xmlns:p14="http://schemas.microsoft.com/office/powerpoint/2010/main" val="683412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26</a:t>
            </a:fld>
            <a:endParaRPr lang="en-US" sz="1200" b="0" strike="noStrike" spc="-1" dirty="0">
              <a:latin typeface="Times New Roman"/>
            </a:endParaRPr>
          </a:p>
        </p:txBody>
      </p:sp>
    </p:spTree>
    <p:extLst>
      <p:ext uri="{BB962C8B-B14F-4D97-AF65-F5344CB8AC3E}">
        <p14:creationId xmlns:p14="http://schemas.microsoft.com/office/powerpoint/2010/main" val="949964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27</a:t>
            </a:fld>
            <a:endParaRPr lang="en-US" sz="1200" b="0" strike="noStrike" spc="-1" dirty="0">
              <a:latin typeface="Times New Roman"/>
            </a:endParaRPr>
          </a:p>
        </p:txBody>
      </p:sp>
    </p:spTree>
    <p:extLst>
      <p:ext uri="{BB962C8B-B14F-4D97-AF65-F5344CB8AC3E}">
        <p14:creationId xmlns:p14="http://schemas.microsoft.com/office/powerpoint/2010/main" val="1773399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28</a:t>
            </a:fld>
            <a:endParaRPr lang="en-US" sz="1200" b="0" strike="noStrike" spc="-1" dirty="0">
              <a:latin typeface="Times New Roman"/>
            </a:endParaRPr>
          </a:p>
        </p:txBody>
      </p:sp>
    </p:spTree>
    <p:extLst>
      <p:ext uri="{BB962C8B-B14F-4D97-AF65-F5344CB8AC3E}">
        <p14:creationId xmlns:p14="http://schemas.microsoft.com/office/powerpoint/2010/main" val="962996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29</a:t>
            </a:fld>
            <a:endParaRPr lang="en-US" sz="1200" b="0" strike="noStrike" spc="-1" dirty="0">
              <a:latin typeface="Times New Roman"/>
            </a:endParaRPr>
          </a:p>
        </p:txBody>
      </p:sp>
    </p:spTree>
    <p:extLst>
      <p:ext uri="{BB962C8B-B14F-4D97-AF65-F5344CB8AC3E}">
        <p14:creationId xmlns:p14="http://schemas.microsoft.com/office/powerpoint/2010/main" val="3752765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30</a:t>
            </a:fld>
            <a:endParaRPr lang="en-US" sz="1200" b="0" strike="noStrike" spc="-1" dirty="0">
              <a:latin typeface="Times New Roman"/>
            </a:endParaRPr>
          </a:p>
        </p:txBody>
      </p:sp>
    </p:spTree>
    <p:extLst>
      <p:ext uri="{BB962C8B-B14F-4D97-AF65-F5344CB8AC3E}">
        <p14:creationId xmlns:p14="http://schemas.microsoft.com/office/powerpoint/2010/main" val="227827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a:t>
            </a:fld>
            <a:endParaRPr lang="en-US" sz="1200" b="0" strike="noStrike" spc="-1" dirty="0">
              <a:latin typeface="Times New Roman"/>
            </a:endParaRPr>
          </a:p>
        </p:txBody>
      </p:sp>
    </p:spTree>
    <p:extLst>
      <p:ext uri="{BB962C8B-B14F-4D97-AF65-F5344CB8AC3E}">
        <p14:creationId xmlns:p14="http://schemas.microsoft.com/office/powerpoint/2010/main" val="2248473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31</a:t>
            </a:fld>
            <a:endParaRPr lang="en-US" sz="1200" b="0" strike="noStrike" spc="-1" dirty="0">
              <a:latin typeface="Times New Roman"/>
            </a:endParaRPr>
          </a:p>
        </p:txBody>
      </p:sp>
    </p:spTree>
    <p:extLst>
      <p:ext uri="{BB962C8B-B14F-4D97-AF65-F5344CB8AC3E}">
        <p14:creationId xmlns:p14="http://schemas.microsoft.com/office/powerpoint/2010/main" val="861009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32</a:t>
            </a:fld>
            <a:endParaRPr lang="en-US" sz="1200" b="0" strike="noStrike" spc="-1" dirty="0">
              <a:latin typeface="Times New Roman"/>
            </a:endParaRPr>
          </a:p>
        </p:txBody>
      </p:sp>
    </p:spTree>
    <p:extLst>
      <p:ext uri="{BB962C8B-B14F-4D97-AF65-F5344CB8AC3E}">
        <p14:creationId xmlns:p14="http://schemas.microsoft.com/office/powerpoint/2010/main" val="4096416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33</a:t>
            </a:fld>
            <a:endParaRPr lang="en-US" sz="1200" b="0" strike="noStrike" spc="-1" dirty="0">
              <a:latin typeface="Times New Roman"/>
            </a:endParaRPr>
          </a:p>
        </p:txBody>
      </p:sp>
    </p:spTree>
    <p:extLst>
      <p:ext uri="{BB962C8B-B14F-4D97-AF65-F5344CB8AC3E}">
        <p14:creationId xmlns:p14="http://schemas.microsoft.com/office/powerpoint/2010/main" val="3557590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34</a:t>
            </a:fld>
            <a:endParaRPr lang="en-US" sz="1200" b="0" strike="noStrike" spc="-1" dirty="0">
              <a:latin typeface="Times New Roman"/>
            </a:endParaRPr>
          </a:p>
        </p:txBody>
      </p:sp>
    </p:spTree>
    <p:extLst>
      <p:ext uri="{BB962C8B-B14F-4D97-AF65-F5344CB8AC3E}">
        <p14:creationId xmlns:p14="http://schemas.microsoft.com/office/powerpoint/2010/main" val="1517121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35</a:t>
            </a:fld>
            <a:endParaRPr lang="en-US" sz="1200" b="0" strike="noStrike" spc="-1" dirty="0">
              <a:latin typeface="Times New Roman"/>
            </a:endParaRPr>
          </a:p>
        </p:txBody>
      </p:sp>
    </p:spTree>
    <p:extLst>
      <p:ext uri="{BB962C8B-B14F-4D97-AF65-F5344CB8AC3E}">
        <p14:creationId xmlns:p14="http://schemas.microsoft.com/office/powerpoint/2010/main" val="2224175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36</a:t>
            </a:fld>
            <a:endParaRPr lang="en-US" sz="1200" b="0" strike="noStrike" spc="-1" dirty="0">
              <a:latin typeface="Times New Roman"/>
            </a:endParaRPr>
          </a:p>
        </p:txBody>
      </p:sp>
    </p:spTree>
    <p:extLst>
      <p:ext uri="{BB962C8B-B14F-4D97-AF65-F5344CB8AC3E}">
        <p14:creationId xmlns:p14="http://schemas.microsoft.com/office/powerpoint/2010/main" val="1535960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37</a:t>
            </a:fld>
            <a:endParaRPr lang="en-US" sz="1200" b="0" strike="noStrike" spc="-1" dirty="0">
              <a:latin typeface="Times New Roman"/>
            </a:endParaRPr>
          </a:p>
        </p:txBody>
      </p:sp>
    </p:spTree>
    <p:extLst>
      <p:ext uri="{BB962C8B-B14F-4D97-AF65-F5344CB8AC3E}">
        <p14:creationId xmlns:p14="http://schemas.microsoft.com/office/powerpoint/2010/main" val="2180732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38</a:t>
            </a:fld>
            <a:endParaRPr lang="en-US" sz="1200" b="0" strike="noStrike" spc="-1" dirty="0">
              <a:latin typeface="Times New Roman"/>
            </a:endParaRPr>
          </a:p>
        </p:txBody>
      </p:sp>
    </p:spTree>
    <p:extLst>
      <p:ext uri="{BB962C8B-B14F-4D97-AF65-F5344CB8AC3E}">
        <p14:creationId xmlns:p14="http://schemas.microsoft.com/office/powerpoint/2010/main" val="846646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39</a:t>
            </a:fld>
            <a:endParaRPr lang="en-US" sz="1200" b="0" strike="noStrike" spc="-1" dirty="0">
              <a:latin typeface="Times New Roman"/>
            </a:endParaRPr>
          </a:p>
        </p:txBody>
      </p:sp>
    </p:spTree>
    <p:extLst>
      <p:ext uri="{BB962C8B-B14F-4D97-AF65-F5344CB8AC3E}">
        <p14:creationId xmlns:p14="http://schemas.microsoft.com/office/powerpoint/2010/main" val="759189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40</a:t>
            </a:fld>
            <a:endParaRPr lang="en-US" sz="1200" b="0" strike="noStrike" spc="-1" dirty="0">
              <a:latin typeface="Times New Roman"/>
            </a:endParaRPr>
          </a:p>
        </p:txBody>
      </p:sp>
    </p:spTree>
    <p:extLst>
      <p:ext uri="{BB962C8B-B14F-4D97-AF65-F5344CB8AC3E}">
        <p14:creationId xmlns:p14="http://schemas.microsoft.com/office/powerpoint/2010/main" val="60482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a:t>
            </a:fld>
            <a:endParaRPr lang="en-US" sz="1200" b="0" strike="noStrike" spc="-1" dirty="0">
              <a:latin typeface="Times New Roman"/>
            </a:endParaRPr>
          </a:p>
        </p:txBody>
      </p:sp>
    </p:spTree>
    <p:extLst>
      <p:ext uri="{BB962C8B-B14F-4D97-AF65-F5344CB8AC3E}">
        <p14:creationId xmlns:p14="http://schemas.microsoft.com/office/powerpoint/2010/main" val="1337843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41</a:t>
            </a:fld>
            <a:endParaRPr lang="en-US" sz="1200" b="0" strike="noStrike" spc="-1" dirty="0">
              <a:latin typeface="Times New Roman"/>
            </a:endParaRPr>
          </a:p>
        </p:txBody>
      </p:sp>
    </p:spTree>
    <p:extLst>
      <p:ext uri="{BB962C8B-B14F-4D97-AF65-F5344CB8AC3E}">
        <p14:creationId xmlns:p14="http://schemas.microsoft.com/office/powerpoint/2010/main" val="455695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42</a:t>
            </a:fld>
            <a:endParaRPr lang="en-US" sz="1200" b="0" strike="noStrike" spc="-1" dirty="0">
              <a:latin typeface="Times New Roman"/>
            </a:endParaRPr>
          </a:p>
        </p:txBody>
      </p:sp>
    </p:spTree>
    <p:extLst>
      <p:ext uri="{BB962C8B-B14F-4D97-AF65-F5344CB8AC3E}">
        <p14:creationId xmlns:p14="http://schemas.microsoft.com/office/powerpoint/2010/main" val="8129823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43</a:t>
            </a:fld>
            <a:endParaRPr lang="en-US" sz="1200" b="0" strike="noStrike" spc="-1" dirty="0">
              <a:latin typeface="Times New Roman"/>
            </a:endParaRPr>
          </a:p>
        </p:txBody>
      </p:sp>
    </p:spTree>
    <p:extLst>
      <p:ext uri="{BB962C8B-B14F-4D97-AF65-F5344CB8AC3E}">
        <p14:creationId xmlns:p14="http://schemas.microsoft.com/office/powerpoint/2010/main" val="5679051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44</a:t>
            </a:fld>
            <a:endParaRPr lang="en-US" sz="1200" b="0" strike="noStrike" spc="-1" dirty="0">
              <a:latin typeface="Times New Roman"/>
            </a:endParaRPr>
          </a:p>
        </p:txBody>
      </p:sp>
    </p:spTree>
    <p:extLst>
      <p:ext uri="{BB962C8B-B14F-4D97-AF65-F5344CB8AC3E}">
        <p14:creationId xmlns:p14="http://schemas.microsoft.com/office/powerpoint/2010/main" val="2121176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45</a:t>
            </a:fld>
            <a:endParaRPr lang="en-US" sz="1200" b="0" strike="noStrike" spc="-1" dirty="0">
              <a:latin typeface="Times New Roman"/>
            </a:endParaRPr>
          </a:p>
        </p:txBody>
      </p:sp>
    </p:spTree>
    <p:extLst>
      <p:ext uri="{BB962C8B-B14F-4D97-AF65-F5344CB8AC3E}">
        <p14:creationId xmlns:p14="http://schemas.microsoft.com/office/powerpoint/2010/main" val="3783519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46</a:t>
            </a:fld>
            <a:endParaRPr lang="en-US" sz="1200" b="0" strike="noStrike" spc="-1" dirty="0">
              <a:latin typeface="Times New Roman"/>
            </a:endParaRPr>
          </a:p>
        </p:txBody>
      </p:sp>
    </p:spTree>
    <p:extLst>
      <p:ext uri="{BB962C8B-B14F-4D97-AF65-F5344CB8AC3E}">
        <p14:creationId xmlns:p14="http://schemas.microsoft.com/office/powerpoint/2010/main" val="14686025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47</a:t>
            </a:fld>
            <a:endParaRPr lang="en-US" sz="1200" b="0" strike="noStrike" spc="-1" dirty="0">
              <a:latin typeface="Times New Roman"/>
            </a:endParaRPr>
          </a:p>
        </p:txBody>
      </p:sp>
    </p:spTree>
    <p:extLst>
      <p:ext uri="{BB962C8B-B14F-4D97-AF65-F5344CB8AC3E}">
        <p14:creationId xmlns:p14="http://schemas.microsoft.com/office/powerpoint/2010/main" val="2994324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48</a:t>
            </a:fld>
            <a:endParaRPr lang="en-US" sz="1200" b="0" strike="noStrike" spc="-1" dirty="0">
              <a:latin typeface="Times New Roman"/>
            </a:endParaRPr>
          </a:p>
        </p:txBody>
      </p:sp>
    </p:spTree>
    <p:extLst>
      <p:ext uri="{BB962C8B-B14F-4D97-AF65-F5344CB8AC3E}">
        <p14:creationId xmlns:p14="http://schemas.microsoft.com/office/powerpoint/2010/main" val="31016645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49</a:t>
            </a:fld>
            <a:endParaRPr lang="en-US" sz="1200" b="0" strike="noStrike" spc="-1" dirty="0">
              <a:latin typeface="Times New Roman"/>
            </a:endParaRPr>
          </a:p>
        </p:txBody>
      </p:sp>
    </p:spTree>
    <p:extLst>
      <p:ext uri="{BB962C8B-B14F-4D97-AF65-F5344CB8AC3E}">
        <p14:creationId xmlns:p14="http://schemas.microsoft.com/office/powerpoint/2010/main" val="2324602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50</a:t>
            </a:fld>
            <a:endParaRPr lang="en-US" sz="1200" b="0" strike="noStrike" spc="-1" dirty="0">
              <a:latin typeface="Times New Roman"/>
            </a:endParaRPr>
          </a:p>
        </p:txBody>
      </p:sp>
    </p:spTree>
    <p:extLst>
      <p:ext uri="{BB962C8B-B14F-4D97-AF65-F5344CB8AC3E}">
        <p14:creationId xmlns:p14="http://schemas.microsoft.com/office/powerpoint/2010/main" val="2758091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6</a:t>
            </a:fld>
            <a:endParaRPr lang="en-US" sz="1200" b="0" strike="noStrike" spc="-1" dirty="0">
              <a:latin typeface="Times New Roman"/>
            </a:endParaRPr>
          </a:p>
        </p:txBody>
      </p:sp>
    </p:spTree>
    <p:extLst>
      <p:ext uri="{BB962C8B-B14F-4D97-AF65-F5344CB8AC3E}">
        <p14:creationId xmlns:p14="http://schemas.microsoft.com/office/powerpoint/2010/main" val="2450927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51</a:t>
            </a:fld>
            <a:endParaRPr lang="en-US" sz="1200" b="0" strike="noStrike" spc="-1" dirty="0">
              <a:latin typeface="Times New Roman"/>
            </a:endParaRPr>
          </a:p>
        </p:txBody>
      </p:sp>
    </p:spTree>
    <p:extLst>
      <p:ext uri="{BB962C8B-B14F-4D97-AF65-F5344CB8AC3E}">
        <p14:creationId xmlns:p14="http://schemas.microsoft.com/office/powerpoint/2010/main" val="7987086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52</a:t>
            </a:fld>
            <a:endParaRPr lang="en-US" sz="1200" b="0" strike="noStrike" spc="-1" dirty="0">
              <a:latin typeface="Times New Roman"/>
            </a:endParaRPr>
          </a:p>
        </p:txBody>
      </p:sp>
    </p:spTree>
    <p:extLst>
      <p:ext uri="{BB962C8B-B14F-4D97-AF65-F5344CB8AC3E}">
        <p14:creationId xmlns:p14="http://schemas.microsoft.com/office/powerpoint/2010/main" val="375148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7</a:t>
            </a:fld>
            <a:endParaRPr lang="en-US" sz="1200" b="0" strike="noStrike" spc="-1" dirty="0">
              <a:latin typeface="Times New Roman"/>
            </a:endParaRPr>
          </a:p>
        </p:txBody>
      </p:sp>
    </p:spTree>
    <p:extLst>
      <p:ext uri="{BB962C8B-B14F-4D97-AF65-F5344CB8AC3E}">
        <p14:creationId xmlns:p14="http://schemas.microsoft.com/office/powerpoint/2010/main" val="46826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8</a:t>
            </a:fld>
            <a:endParaRPr lang="en-US" sz="1200" b="0" strike="noStrike" spc="-1" dirty="0">
              <a:latin typeface="Times New Roman"/>
            </a:endParaRPr>
          </a:p>
        </p:txBody>
      </p:sp>
    </p:spTree>
    <p:extLst>
      <p:ext uri="{BB962C8B-B14F-4D97-AF65-F5344CB8AC3E}">
        <p14:creationId xmlns:p14="http://schemas.microsoft.com/office/powerpoint/2010/main" val="3724739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9</a:t>
            </a:fld>
            <a:endParaRPr lang="en-US" sz="1200" b="0" strike="noStrike" spc="-1" dirty="0">
              <a:latin typeface="Times New Roman"/>
            </a:endParaRPr>
          </a:p>
        </p:txBody>
      </p:sp>
    </p:spTree>
    <p:extLst>
      <p:ext uri="{BB962C8B-B14F-4D97-AF65-F5344CB8AC3E}">
        <p14:creationId xmlns:p14="http://schemas.microsoft.com/office/powerpoint/2010/main" val="1994418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noRot="1" noChangeAspect="1"/>
          </p:cNvSpPr>
          <p:nvPr>
            <p:ph type="sldImg"/>
          </p:nvPr>
        </p:nvSpPr>
        <p:spPr>
          <a:xfrm>
            <a:off x="1371600" y="1143000"/>
            <a:ext cx="4114800" cy="3086100"/>
          </a:xfrm>
          <a:prstGeom prst="rect">
            <a:avLst/>
          </a:prstGeom>
        </p:spPr>
      </p:sp>
      <p:sp>
        <p:nvSpPr>
          <p:cNvPr id="14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AC5A6F-3243-480A-90A6-51500C7A1C79}" type="slidenum">
              <a:rPr lang="en-US" sz="1200" b="0" strike="noStrike" spc="-1">
                <a:latin typeface="Times New Roman"/>
              </a:rPr>
              <a:t>10</a:t>
            </a:fld>
            <a:endParaRPr lang="en-US" sz="1200" b="0" strike="noStrike" spc="-1" dirty="0">
              <a:latin typeface="Times New Roman"/>
            </a:endParaRPr>
          </a:p>
        </p:txBody>
      </p:sp>
    </p:spTree>
    <p:extLst>
      <p:ext uri="{BB962C8B-B14F-4D97-AF65-F5344CB8AC3E}">
        <p14:creationId xmlns:p14="http://schemas.microsoft.com/office/powerpoint/2010/main" val="307120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3"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35"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6"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7"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8"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39"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40"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43000" y="1122480"/>
            <a:ext cx="6857640" cy="11066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1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1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43000" y="1122480"/>
            <a:ext cx="6857640" cy="2387160"/>
          </a:xfrm>
          <a:prstGeom prst="rect">
            <a:avLst/>
          </a:prstGeom>
        </p:spPr>
        <p:txBody>
          <a:bodyPr lIns="0" tIns="0" rIns="0" bIns="0" anchor="ctr">
            <a:noAutofit/>
          </a:bodyPr>
          <a:lstStyle/>
          <a:p>
            <a:endParaRPr lang="en-US" sz="1800" b="0" strike="noStrike" spc="-1">
              <a:solidFill>
                <a:srgbClr val="000000"/>
              </a:solidFill>
              <a:latin typeface="游ゴシック"/>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US" sz="2100" b="0" strike="noStrike" spc="-1">
              <a:solidFill>
                <a:srgbClr val="000000"/>
              </a:solidFill>
              <a:latin typeface="游ゴシック"/>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143000" y="1122480"/>
            <a:ext cx="6857640" cy="2387160"/>
          </a:xfrm>
          <a:prstGeom prst="rect">
            <a:avLst/>
          </a:prstGeom>
        </p:spPr>
        <p:txBody>
          <a:bodyPr anchor="b">
            <a:noAutofit/>
          </a:bodyPr>
          <a:lstStyle/>
          <a:p>
            <a:pPr algn="ctr">
              <a:lnSpc>
                <a:spcPct val="90000"/>
              </a:lnSpc>
            </a:pPr>
            <a:r>
              <a:rPr lang="ja-JP" sz="4500" b="0" strike="noStrike" spc="-1">
                <a:solidFill>
                  <a:srgbClr val="000000"/>
                </a:solidFill>
                <a:latin typeface="游ゴシック Light"/>
              </a:rPr>
              <a:t>マスター タイトルの書式設定</a:t>
            </a:r>
            <a:endParaRPr lang="en-US" sz="4500" b="0" strike="noStrike" spc="-1">
              <a:solidFill>
                <a:srgbClr val="000000"/>
              </a:solidFill>
              <a:latin typeface="游ゴシック"/>
            </a:endParaRPr>
          </a:p>
        </p:txBody>
      </p:sp>
      <p:sp>
        <p:nvSpPr>
          <p:cNvPr id="6" name="PlaceHolder 2"/>
          <p:cNvSpPr>
            <a:spLocks noGrp="1"/>
          </p:cNvSpPr>
          <p:nvPr>
            <p:ph type="dt"/>
          </p:nvPr>
        </p:nvSpPr>
        <p:spPr>
          <a:xfrm>
            <a:off x="628560" y="6356520"/>
            <a:ext cx="2057040" cy="364680"/>
          </a:xfrm>
          <a:prstGeom prst="rect">
            <a:avLst/>
          </a:prstGeom>
        </p:spPr>
        <p:txBody>
          <a:bodyPr anchor="ctr">
            <a:noAutofit/>
          </a:bodyPr>
          <a:lstStyle/>
          <a:p>
            <a:pPr>
              <a:lnSpc>
                <a:spcPct val="100000"/>
              </a:lnSpc>
            </a:pPr>
            <a:fld id="{124AEA19-5FE1-4AE8-A518-6C957E8E4CEF}" type="datetime1">
              <a:rPr lang="en-US" sz="900" b="0" strike="noStrike" spc="-1">
                <a:solidFill>
                  <a:srgbClr val="8B8B8B"/>
                </a:solidFill>
                <a:latin typeface="游ゴシック"/>
              </a:rPr>
              <a:t>6/19/2021</a:t>
            </a:fld>
            <a:endParaRPr lang="en-US" sz="900" b="0" strike="noStrike" spc="-1" dirty="0">
              <a:latin typeface="Times New Roman"/>
            </a:endParaRPr>
          </a:p>
        </p:txBody>
      </p:sp>
      <p:sp>
        <p:nvSpPr>
          <p:cNvPr id="2" name="PlaceHolder 3"/>
          <p:cNvSpPr>
            <a:spLocks noGrp="1"/>
          </p:cNvSpPr>
          <p:nvPr>
            <p:ph type="ftr"/>
          </p:nvPr>
        </p:nvSpPr>
        <p:spPr>
          <a:xfrm>
            <a:off x="3029040" y="6356520"/>
            <a:ext cx="3085920" cy="364680"/>
          </a:xfrm>
          <a:prstGeom prst="rect">
            <a:avLst/>
          </a:prstGeom>
        </p:spPr>
        <p:txBody>
          <a:bodyPr anchor="ctr">
            <a:noAutofit/>
          </a:bodyPr>
          <a:lstStyle/>
          <a:p>
            <a:endParaRPr lang="en-US" sz="2400" b="0" strike="noStrike" spc="-1" dirty="0">
              <a:latin typeface="Times New Roman"/>
            </a:endParaRPr>
          </a:p>
        </p:txBody>
      </p:sp>
      <p:sp>
        <p:nvSpPr>
          <p:cNvPr id="3" name="PlaceHolder 4"/>
          <p:cNvSpPr>
            <a:spLocks noGrp="1"/>
          </p:cNvSpPr>
          <p:nvPr>
            <p:ph type="sldNum"/>
          </p:nvPr>
        </p:nvSpPr>
        <p:spPr>
          <a:xfrm>
            <a:off x="6458040" y="6356520"/>
            <a:ext cx="2057040" cy="364680"/>
          </a:xfrm>
          <a:prstGeom prst="rect">
            <a:avLst/>
          </a:prstGeom>
        </p:spPr>
        <p:txBody>
          <a:bodyPr anchor="ctr">
            <a:noAutofit/>
          </a:bodyPr>
          <a:lstStyle/>
          <a:p>
            <a:pPr algn="r">
              <a:lnSpc>
                <a:spcPct val="100000"/>
              </a:lnSpc>
            </a:pPr>
            <a:fld id="{FB71F0C3-7BE1-4B5F-9BF7-420C4C5DB6EC}" type="slidenum">
              <a:rPr lang="en-US" sz="900" b="0" strike="noStrike" spc="-1">
                <a:solidFill>
                  <a:srgbClr val="8B8B8B"/>
                </a:solidFill>
                <a:latin typeface="游ゴシック"/>
              </a:rPr>
              <a:t>‹#›</a:t>
            </a:fld>
            <a:endParaRPr lang="en-US" sz="900" b="0" strike="noStrike" spc="-1" dirty="0">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ja-JP" sz="2100" b="0" strike="noStrike" spc="-1">
                <a:solidFill>
                  <a:srgbClr val="000000"/>
                </a:solidFill>
                <a:latin typeface="游ゴシック"/>
              </a:rPr>
              <a:t>アウトラインテキストの書式を編集するにはクリックします。</a:t>
            </a:r>
            <a:endParaRPr lang="en-US" sz="2100" b="0" strike="noStrike" spc="-1">
              <a:solidFill>
                <a:srgbClr val="000000"/>
              </a:solidFill>
              <a:latin typeface="游ゴシック"/>
            </a:endParaRPr>
          </a:p>
          <a:p>
            <a:pPr marL="864000" lvl="1" indent="-324000">
              <a:spcBef>
                <a:spcPts val="1134"/>
              </a:spcBef>
              <a:buClr>
                <a:srgbClr val="000000"/>
              </a:buClr>
              <a:buSzPct val="75000"/>
              <a:buFont typeface="Symbol" charset="2"/>
              <a:buChar char=""/>
            </a:pPr>
            <a:r>
              <a:rPr lang="en-US" sz="1500" b="0" strike="noStrike" spc="-1">
                <a:solidFill>
                  <a:srgbClr val="000000"/>
                </a:solidFill>
                <a:latin typeface="游ゴシック"/>
              </a:rPr>
              <a:t>2</a:t>
            </a:r>
            <a:r>
              <a:rPr lang="ja-JP" sz="1500" b="0" strike="noStrike" spc="-1">
                <a:solidFill>
                  <a:srgbClr val="000000"/>
                </a:solidFill>
                <a:latin typeface="游ゴシック"/>
              </a:rPr>
              <a:t>レベル目のアウトライン</a:t>
            </a:r>
            <a:endParaRPr lang="en-US" sz="1500" b="0" strike="noStrike" spc="-1">
              <a:solidFill>
                <a:srgbClr val="000000"/>
              </a:solidFill>
              <a:latin typeface="游ゴシック"/>
            </a:endParaRPr>
          </a:p>
          <a:p>
            <a:pPr marL="1296000" lvl="2" indent="-288000">
              <a:spcBef>
                <a:spcPts val="850"/>
              </a:spcBef>
              <a:buClr>
                <a:srgbClr val="000000"/>
              </a:buClr>
              <a:buSzPct val="45000"/>
              <a:buFont typeface="Wingdings" charset="2"/>
              <a:buChar char=""/>
            </a:pPr>
            <a:r>
              <a:rPr lang="en-US" sz="1350" b="0" strike="noStrike" spc="-1">
                <a:solidFill>
                  <a:srgbClr val="000000"/>
                </a:solidFill>
                <a:latin typeface="游ゴシック"/>
              </a:rPr>
              <a:t>3</a:t>
            </a:r>
            <a:r>
              <a:rPr lang="ja-JP" sz="1350" b="0" strike="noStrike" spc="-1">
                <a:solidFill>
                  <a:srgbClr val="000000"/>
                </a:solidFill>
                <a:latin typeface="游ゴシック"/>
              </a:rPr>
              <a:t>レベル目のアウトライン</a:t>
            </a:r>
            <a:endParaRPr lang="en-US" sz="1350" b="0" strike="noStrike" spc="-1">
              <a:solidFill>
                <a:srgbClr val="000000"/>
              </a:solidFill>
              <a:latin typeface="游ゴシック"/>
            </a:endParaRPr>
          </a:p>
          <a:p>
            <a:pPr marL="1728000" lvl="3" indent="-216000">
              <a:spcBef>
                <a:spcPts val="567"/>
              </a:spcBef>
              <a:buClr>
                <a:srgbClr val="000000"/>
              </a:buClr>
              <a:buSzPct val="75000"/>
              <a:buFont typeface="Symbol" charset="2"/>
              <a:buChar char=""/>
            </a:pPr>
            <a:r>
              <a:rPr lang="en-US" sz="1350" b="0" strike="noStrike" spc="-1">
                <a:solidFill>
                  <a:srgbClr val="000000"/>
                </a:solidFill>
                <a:latin typeface="游ゴシック"/>
              </a:rPr>
              <a:t>4</a:t>
            </a:r>
            <a:r>
              <a:rPr lang="ja-JP" sz="1350" b="0" strike="noStrike" spc="-1">
                <a:solidFill>
                  <a:srgbClr val="000000"/>
                </a:solidFill>
                <a:latin typeface="游ゴシック"/>
              </a:rPr>
              <a:t>レベル目のアウトライン</a:t>
            </a:r>
            <a:endParaRPr lang="en-US" sz="1350" b="0" strike="noStrike" spc="-1">
              <a:solidFill>
                <a:srgbClr val="000000"/>
              </a:solidFill>
              <a:latin typeface="游ゴシック"/>
            </a:endParaRP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游ゴシック"/>
              </a:rPr>
              <a:t>5</a:t>
            </a:r>
            <a:r>
              <a:rPr lang="ja-JP" sz="2000" b="0" strike="noStrike" spc="-1">
                <a:solidFill>
                  <a:srgbClr val="000000"/>
                </a:solidFill>
                <a:latin typeface="游ゴシック"/>
              </a:rPr>
              <a:t>レベル目のアウトライン</a:t>
            </a:r>
            <a:endParaRPr lang="en-US" sz="2000" b="0" strike="noStrike" spc="-1">
              <a:solidFill>
                <a:srgbClr val="000000"/>
              </a:solidFill>
              <a:latin typeface="游ゴシック"/>
            </a:endParaRP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游ゴシック"/>
              </a:rPr>
              <a:t>6</a:t>
            </a:r>
            <a:r>
              <a:rPr lang="ja-JP" sz="2000" b="0" strike="noStrike" spc="-1">
                <a:solidFill>
                  <a:srgbClr val="000000"/>
                </a:solidFill>
                <a:latin typeface="游ゴシック"/>
              </a:rPr>
              <a:t>レベル目のアウトライン</a:t>
            </a:r>
            <a:endParaRPr lang="en-US" sz="2000" b="0" strike="noStrike" spc="-1">
              <a:solidFill>
                <a:srgbClr val="000000"/>
              </a:solidFill>
              <a:latin typeface="游ゴシック"/>
            </a:endParaRP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游ゴシック"/>
              </a:rPr>
              <a:t>7</a:t>
            </a:r>
            <a:r>
              <a:rPr lang="ja-JP" sz="2000" b="0" strike="noStrike" spc="-1">
                <a:solidFill>
                  <a:srgbClr val="000000"/>
                </a:solidFill>
                <a:latin typeface="游ゴシック"/>
              </a:rPr>
              <a:t>レベル目のアウトライン</a:t>
            </a:r>
            <a:endParaRPr lang="en-US" sz="2000" b="0" strike="noStrike" spc="-1">
              <a:solidFill>
                <a:srgbClr val="000000"/>
              </a:solidFill>
              <a:latin typeface="游ゴシック"/>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62.jpg"/><Relationship Id="rId4" Type="http://schemas.openxmlformats.org/officeDocument/2006/relationships/image" Target="../media/image59.jpg"/></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g"/><Relationship Id="rId4" Type="http://schemas.openxmlformats.org/officeDocument/2006/relationships/image" Target="../media/image80.jp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84.png"/><Relationship Id="rId7"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1.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87.png"/><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54.png"/><Relationship Id="rId7" Type="http://schemas.openxmlformats.org/officeDocument/2006/relationships/image" Target="../media/image89.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92.jpg"/><Relationship Id="rId4" Type="http://schemas.openxmlformats.org/officeDocument/2006/relationships/image" Target="../media/image55.png"/><Relationship Id="rId9" Type="http://schemas.openxmlformats.org/officeDocument/2006/relationships/image" Target="../media/image91.jp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8" Type="http://schemas.openxmlformats.org/officeDocument/2006/relationships/image" Target="../media/image111.jpg"/><Relationship Id="rId3" Type="http://schemas.openxmlformats.org/officeDocument/2006/relationships/image" Target="../media/image110.jpg"/><Relationship Id="rId7"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3.jpg"/><Relationship Id="rId4" Type="http://schemas.openxmlformats.org/officeDocument/2006/relationships/image" Target="../media/image106.png"/><Relationship Id="rId9" Type="http://schemas.openxmlformats.org/officeDocument/2006/relationships/image" Target="../media/image112.jp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4.png"/><Relationship Id="rId4"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2.jpg"/><Relationship Id="rId7"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jpg"/></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4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3.jpg"/><Relationship Id="rId5" Type="http://schemas.openxmlformats.org/officeDocument/2006/relationships/image" Target="../media/image132.jpg"/><Relationship Id="rId4" Type="http://schemas.openxmlformats.org/officeDocument/2006/relationships/image" Target="../media/image131.jpg"/></Relationships>
</file>

<file path=ppt/slides/_rels/slide45.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37.jpg"/><Relationship Id="rId5" Type="http://schemas.openxmlformats.org/officeDocument/2006/relationships/image" Target="../media/image136.jpg"/><Relationship Id="rId4" Type="http://schemas.openxmlformats.org/officeDocument/2006/relationships/image" Target="../media/image135.jpg"/></Relationships>
</file>

<file path=ppt/slides/_rels/slide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44.jpg"/><Relationship Id="rId5" Type="http://schemas.openxmlformats.org/officeDocument/2006/relationships/image" Target="../media/image143.jpg"/><Relationship Id="rId4" Type="http://schemas.openxmlformats.org/officeDocument/2006/relationships/image" Target="../media/image142.jpg"/></Relationships>
</file>

<file path=ppt/slides/_rels/slide48.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48.jpg"/><Relationship Id="rId5" Type="http://schemas.openxmlformats.org/officeDocument/2006/relationships/image" Target="../media/image147.jpg"/><Relationship Id="rId4" Type="http://schemas.openxmlformats.org/officeDocument/2006/relationships/image" Target="../media/image146.jpg"/></Relationships>
</file>

<file path=ppt/slides/_rels/slide49.xml.rels><?xml version="1.0" encoding="UTF-8" standalone="yes"?>
<Relationships xmlns="http://schemas.openxmlformats.org/package/2006/relationships"><Relationship Id="rId8" Type="http://schemas.openxmlformats.org/officeDocument/2006/relationships/image" Target="../media/image150.jpg"/><Relationship Id="rId3" Type="http://schemas.openxmlformats.org/officeDocument/2006/relationships/image" Target="../media/image144.jpg"/><Relationship Id="rId7" Type="http://schemas.openxmlformats.org/officeDocument/2006/relationships/image" Target="../media/image142.jp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9.jpg"/><Relationship Id="rId5" Type="http://schemas.openxmlformats.org/officeDocument/2006/relationships/image" Target="../media/image143.jpg"/><Relationship Id="rId10" Type="http://schemas.openxmlformats.org/officeDocument/2006/relationships/image" Target="../media/image151.jpg"/><Relationship Id="rId4" Type="http://schemas.openxmlformats.org/officeDocument/2006/relationships/image" Target="../media/image125.jpg"/><Relationship Id="rId9" Type="http://schemas.openxmlformats.org/officeDocument/2006/relationships/image" Target="../media/image141.jp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image" Target="../media/image153.jpg"/><Relationship Id="rId7" Type="http://schemas.openxmlformats.org/officeDocument/2006/relationships/image" Target="../media/image124.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2.jpg"/><Relationship Id="rId5" Type="http://schemas.openxmlformats.org/officeDocument/2006/relationships/image" Target="../media/image155.jpg"/><Relationship Id="rId4" Type="http://schemas.openxmlformats.org/officeDocument/2006/relationships/image" Target="../media/image154.jpg"/></Relationships>
</file>

<file path=ppt/slides/_rels/slide52.xml.rels><?xml version="1.0" encoding="UTF-8" standalone="yes"?>
<Relationships xmlns="http://schemas.openxmlformats.org/package/2006/relationships"><Relationship Id="rId8" Type="http://schemas.openxmlformats.org/officeDocument/2006/relationships/image" Target="../media/image149.jpg"/><Relationship Id="rId3" Type="http://schemas.openxmlformats.org/officeDocument/2006/relationships/image" Target="../media/image156.jpg"/><Relationship Id="rId7" Type="http://schemas.openxmlformats.org/officeDocument/2006/relationships/image" Target="../media/image125.jp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54.jpg"/><Relationship Id="rId5" Type="http://schemas.openxmlformats.org/officeDocument/2006/relationships/image" Target="../media/image158.jpg"/><Relationship Id="rId10" Type="http://schemas.openxmlformats.org/officeDocument/2006/relationships/image" Target="../media/image151.jpg"/><Relationship Id="rId4" Type="http://schemas.openxmlformats.org/officeDocument/2006/relationships/image" Target="../media/image157.jpg"/><Relationship Id="rId9" Type="http://schemas.openxmlformats.org/officeDocument/2006/relationships/image" Target="../media/image150.jp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1143000" y="1097640"/>
            <a:ext cx="6857640" cy="2387160"/>
          </a:xfrm>
          <a:prstGeom prst="rect">
            <a:avLst/>
          </a:prstGeom>
          <a:noFill/>
          <a:ln>
            <a:noFill/>
          </a:ln>
        </p:spPr>
        <p:txBody>
          <a:bodyPr anchor="b">
            <a:normAutofit/>
          </a:bodyPr>
          <a:lstStyle/>
          <a:p>
            <a:pPr algn="ctr">
              <a:lnSpc>
                <a:spcPct val="90000"/>
              </a:lnSpc>
            </a:pPr>
            <a:r>
              <a:rPr lang="ja-JP" sz="4500" b="1" strike="noStrike" spc="-1">
                <a:solidFill>
                  <a:srgbClr val="000000"/>
                </a:solidFill>
                <a:latin typeface="游ゴシック Light"/>
              </a:rPr>
              <a:t>進捗報告会</a:t>
            </a:r>
            <a:endParaRPr lang="en-US" sz="4500" b="0" strike="noStrike" spc="-1" dirty="0">
              <a:solidFill>
                <a:srgbClr val="000000"/>
              </a:solidFill>
              <a:latin typeface="游ゴシック"/>
            </a:endParaRPr>
          </a:p>
        </p:txBody>
      </p:sp>
      <p:sp>
        <p:nvSpPr>
          <p:cNvPr id="48" name="TextShape 2"/>
          <p:cNvSpPr txBox="1"/>
          <p:nvPr/>
        </p:nvSpPr>
        <p:spPr>
          <a:xfrm>
            <a:off x="5189760" y="3911040"/>
            <a:ext cx="2810880" cy="846000"/>
          </a:xfrm>
          <a:prstGeom prst="rect">
            <a:avLst/>
          </a:prstGeom>
          <a:noFill/>
          <a:ln>
            <a:noFill/>
          </a:ln>
        </p:spPr>
        <p:txBody>
          <a:bodyPr>
            <a:normAutofit fontScale="96500"/>
          </a:bodyPr>
          <a:lstStyle/>
          <a:p>
            <a:pPr>
              <a:lnSpc>
                <a:spcPct val="90000"/>
              </a:lnSpc>
              <a:spcBef>
                <a:spcPts val="751"/>
              </a:spcBef>
              <a:tabLst>
                <a:tab pos="0" algn="l"/>
              </a:tabLst>
            </a:pPr>
            <a:r>
              <a:rPr lang="ja-JP" sz="2400" b="0" strike="noStrike" spc="-1">
                <a:solidFill>
                  <a:srgbClr val="000000"/>
                </a:solidFill>
                <a:latin typeface="游ゴシック"/>
              </a:rPr>
              <a:t>永田研究室</a:t>
            </a:r>
            <a:endParaRPr lang="en-US" sz="2400" b="0" strike="noStrike" spc="-1" dirty="0">
              <a:latin typeface="Arial"/>
            </a:endParaRPr>
          </a:p>
          <a:p>
            <a:pPr algn="r">
              <a:lnSpc>
                <a:spcPct val="90000"/>
              </a:lnSpc>
              <a:spcBef>
                <a:spcPts val="751"/>
              </a:spcBef>
              <a:tabLst>
                <a:tab pos="0" algn="l"/>
              </a:tabLst>
            </a:pPr>
            <a:r>
              <a:rPr lang="en-US" sz="2400" b="0" strike="noStrike" spc="-1" dirty="0">
                <a:solidFill>
                  <a:srgbClr val="000000"/>
                </a:solidFill>
                <a:latin typeface="游ゴシック"/>
              </a:rPr>
              <a:t>F120613  </a:t>
            </a:r>
            <a:r>
              <a:rPr lang="ja-JP" sz="2400" b="0" strike="noStrike" spc="-1">
                <a:solidFill>
                  <a:srgbClr val="000000"/>
                </a:solidFill>
                <a:latin typeface="游ゴシック"/>
              </a:rPr>
              <a:t>三木康平</a:t>
            </a:r>
            <a:endParaRPr lang="en-US" sz="24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電子機器, コンパクトディスク が含まれている画像&#10;&#10;自動的に生成された説明">
            <a:extLst>
              <a:ext uri="{FF2B5EF4-FFF2-40B4-BE49-F238E27FC236}">
                <a16:creationId xmlns:a16="http://schemas.microsoft.com/office/drawing/2014/main" id="{EE3EBE94-3929-4A0A-9162-C4F46DEBD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40" y="593920"/>
            <a:ext cx="1375128" cy="1387461"/>
          </a:xfrm>
          <a:prstGeom prst="rect">
            <a:avLst/>
          </a:prstGeom>
        </p:spPr>
      </p:pic>
      <p:pic>
        <p:nvPicPr>
          <p:cNvPr id="12" name="図 11" descr="カップ, 電子機器, 屋内, コーヒー が含まれている画像&#10;&#10;自動的に生成された説明">
            <a:extLst>
              <a:ext uri="{FF2B5EF4-FFF2-40B4-BE49-F238E27FC236}">
                <a16:creationId xmlns:a16="http://schemas.microsoft.com/office/drawing/2014/main" id="{F8CE4ED3-81F2-4157-8081-C24E3F28A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136" y="4661426"/>
            <a:ext cx="3423276" cy="1709068"/>
          </a:xfrm>
          <a:prstGeom prst="rect">
            <a:avLst/>
          </a:prstGeom>
        </p:spPr>
      </p:pic>
      <p:pic>
        <p:nvPicPr>
          <p:cNvPr id="10" name="図 9" descr="電子機器, カップ, 屋内, 座る が含まれている画像&#10;&#10;自動的に生成された説明">
            <a:extLst>
              <a:ext uri="{FF2B5EF4-FFF2-40B4-BE49-F238E27FC236}">
                <a16:creationId xmlns:a16="http://schemas.microsoft.com/office/drawing/2014/main" id="{E1BFB5D4-858F-48DF-BBE5-94A4D9E69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6216" y="2498300"/>
            <a:ext cx="3423276" cy="1709068"/>
          </a:xfrm>
          <a:prstGeom prst="rect">
            <a:avLst/>
          </a:prstGeom>
        </p:spPr>
      </p:pic>
      <p:pic>
        <p:nvPicPr>
          <p:cNvPr id="3" name="図 2" descr="皿の上にあるカメラ&#10;&#10;低い精度で自動的に生成された説明">
            <a:extLst>
              <a:ext uri="{FF2B5EF4-FFF2-40B4-BE49-F238E27FC236}">
                <a16:creationId xmlns:a16="http://schemas.microsoft.com/office/drawing/2014/main" id="{14FEDCD3-6E5C-4405-9624-1448FEA6CE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395" y="2499596"/>
            <a:ext cx="3423276" cy="1709068"/>
          </a:xfrm>
          <a:prstGeom prst="rect">
            <a:avLst/>
          </a:prstGeom>
        </p:spPr>
      </p:pic>
      <p:pic>
        <p:nvPicPr>
          <p:cNvPr id="5" name="図 4" descr="電子機器, カップ, コーヒー, カメラ が含まれている画像&#10;&#10;自動的に生成された説明">
            <a:extLst>
              <a:ext uri="{FF2B5EF4-FFF2-40B4-BE49-F238E27FC236}">
                <a16:creationId xmlns:a16="http://schemas.microsoft.com/office/drawing/2014/main" id="{521F9296-C89F-4CBD-8C11-1991BDFF5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395" y="4661426"/>
            <a:ext cx="3418079" cy="1707757"/>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10</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129534"/>
            <a:ext cx="1154483" cy="400110"/>
          </a:xfrm>
          <a:prstGeom prst="rect">
            <a:avLst/>
          </a:prstGeom>
          <a:noFill/>
        </p:spPr>
        <p:txBody>
          <a:bodyPr wrap="none" rtlCol="0">
            <a:spAutoFit/>
          </a:bodyPr>
          <a:lstStyle/>
          <a:p>
            <a:r>
              <a:rPr lang="en-US" altLang="ja-JP" sz="2000" dirty="0"/>
              <a:t>def_0_7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3847961"/>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99259"/>
            <a:ext cx="1396536" cy="400110"/>
          </a:xfrm>
          <a:prstGeom prst="rect">
            <a:avLst/>
          </a:prstGeom>
          <a:noFill/>
        </p:spPr>
        <p:txBody>
          <a:bodyPr wrap="none" rtlCol="0">
            <a:spAutoFit/>
          </a:bodyPr>
          <a:lstStyle/>
          <a:p>
            <a:r>
              <a:rPr kumimoji="1" lang="en-US" altLang="ja-JP" sz="2000" dirty="0"/>
              <a:t>def_0_486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3848469"/>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67370"/>
            <a:ext cx="1582484" cy="400110"/>
          </a:xfrm>
          <a:prstGeom prst="rect">
            <a:avLst/>
          </a:prstGeom>
          <a:noFill/>
        </p:spPr>
        <p:txBody>
          <a:bodyPr wrap="none" rtlCol="0">
            <a:spAutoFit/>
          </a:bodyPr>
          <a:lstStyle/>
          <a:p>
            <a:r>
              <a:rPr lang="en-US" altLang="ja-JP" sz="2000" dirty="0"/>
              <a:t>def_0_2309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6021294"/>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87900"/>
            <a:ext cx="1582484" cy="400110"/>
          </a:xfrm>
          <a:prstGeom prst="rect">
            <a:avLst/>
          </a:prstGeom>
          <a:noFill/>
        </p:spPr>
        <p:txBody>
          <a:bodyPr wrap="none" rtlCol="0">
            <a:spAutoFit/>
          </a:bodyPr>
          <a:lstStyle/>
          <a:p>
            <a:r>
              <a:rPr lang="en-US" altLang="ja-JP" sz="2000" dirty="0"/>
              <a:t>def_0_9927</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6008554"/>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7" name="テキスト ボックス 26">
            <a:extLst>
              <a:ext uri="{FF2B5EF4-FFF2-40B4-BE49-F238E27FC236}">
                <a16:creationId xmlns:a16="http://schemas.microsoft.com/office/drawing/2014/main" id="{242D8924-7C66-460D-AA90-78B9AF3CDCDC}"/>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8" name="テキスト ボックス 27">
            <a:extLst>
              <a:ext uri="{FF2B5EF4-FFF2-40B4-BE49-F238E27FC236}">
                <a16:creationId xmlns:a16="http://schemas.microsoft.com/office/drawing/2014/main" id="{026D89D0-43D9-4C86-BF7F-5B4BA6BC02E4}"/>
              </a:ext>
            </a:extLst>
          </p:cNvPr>
          <p:cNvSpPr txBox="1"/>
          <p:nvPr/>
        </p:nvSpPr>
        <p:spPr>
          <a:xfrm>
            <a:off x="4453965" y="743999"/>
            <a:ext cx="2004075"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テンプレート画像</a:t>
            </a:r>
          </a:p>
        </p:txBody>
      </p:sp>
    </p:spTree>
    <p:extLst>
      <p:ext uri="{BB962C8B-B14F-4D97-AF65-F5344CB8AC3E}">
        <p14:creationId xmlns:p14="http://schemas.microsoft.com/office/powerpoint/2010/main" val="379057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0E93168-0668-4D68-BAAC-DEC7A31C1E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33" y="4336740"/>
            <a:ext cx="3744624" cy="1872312"/>
          </a:xfrm>
          <a:prstGeom prst="rect">
            <a:avLst/>
          </a:prstGeom>
        </p:spPr>
      </p:pic>
      <p:pic>
        <p:nvPicPr>
          <p:cNvPr id="17" name="図 16" descr="ウィンドウ, ベッド が含まれている画像&#10;&#10;自動的に生成された説明">
            <a:extLst>
              <a:ext uri="{FF2B5EF4-FFF2-40B4-BE49-F238E27FC236}">
                <a16:creationId xmlns:a16="http://schemas.microsoft.com/office/drawing/2014/main" id="{8B7FE9E4-D320-4860-92D2-DF9B7B1B0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233" y="1689204"/>
            <a:ext cx="3744624" cy="1872312"/>
          </a:xfrm>
          <a:prstGeom prst="rect">
            <a:avLst/>
          </a:prstGeom>
        </p:spPr>
      </p:pic>
      <p:pic>
        <p:nvPicPr>
          <p:cNvPr id="11" name="図 10" descr="屋内, 建物, 写真, 座る が含まれている画像&#10;&#10;自動的に生成された説明">
            <a:extLst>
              <a:ext uri="{FF2B5EF4-FFF2-40B4-BE49-F238E27FC236}">
                <a16:creationId xmlns:a16="http://schemas.microsoft.com/office/drawing/2014/main" id="{27337A65-4218-47D4-BE94-62A27A9F9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528" y="4341282"/>
            <a:ext cx="3744624" cy="1872313"/>
          </a:xfrm>
          <a:prstGeom prst="rect">
            <a:avLst/>
          </a:prstGeom>
        </p:spPr>
      </p:pic>
      <p:pic>
        <p:nvPicPr>
          <p:cNvPr id="4" name="図 3" descr="異なる が含まれている画像&#10;&#10;自動的に生成された説明">
            <a:extLst>
              <a:ext uri="{FF2B5EF4-FFF2-40B4-BE49-F238E27FC236}">
                <a16:creationId xmlns:a16="http://schemas.microsoft.com/office/drawing/2014/main" id="{C4ECCED2-DDC0-4E3E-945E-59CF82570E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28" y="1693589"/>
            <a:ext cx="3744624" cy="1867927"/>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11</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1978427" cy="400110"/>
          </a:xfrm>
          <a:prstGeom prst="rect">
            <a:avLst/>
          </a:prstGeom>
          <a:noFill/>
        </p:spPr>
        <p:txBody>
          <a:bodyPr wrap="none" rtlCol="0">
            <a:spAutoFit/>
          </a:bodyPr>
          <a:lstStyle/>
          <a:p>
            <a:r>
              <a:rPr kumimoji="1" lang="en-US" altLang="ja-JP" sz="2000" dirty="0"/>
              <a:t>O</a:t>
            </a:r>
            <a:r>
              <a:rPr lang="en-US" altLang="ja-JP" sz="2000" dirty="0"/>
              <a:t>K </a:t>
            </a:r>
            <a:r>
              <a:rPr kumimoji="1" lang="en-US" altLang="ja-JP" sz="2000" dirty="0"/>
              <a:t>(64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2263761" cy="400110"/>
          </a:xfrm>
          <a:prstGeom prst="rect">
            <a:avLst/>
          </a:prstGeom>
          <a:noFill/>
        </p:spPr>
        <p:txBody>
          <a:bodyPr wrap="none" rtlCol="0">
            <a:spAutoFit/>
          </a:bodyPr>
          <a:lstStyle/>
          <a:p>
            <a:r>
              <a:rPr kumimoji="1" lang="en-US" altLang="ja-JP" sz="2000" dirty="0"/>
              <a:t>OK (</a:t>
            </a:r>
            <a:r>
              <a:rPr lang="en-US" altLang="ja-JP" sz="2000" dirty="0"/>
              <a:t>1380</a:t>
            </a:r>
            <a:r>
              <a:rPr kumimoji="1" lang="en-US" altLang="ja-JP" sz="2000" dirty="0"/>
              <a:t> images)</a:t>
            </a:r>
            <a:endParaRPr kumimoji="1" lang="ja-JP" altLang="en-US" sz="2000" dirty="0"/>
          </a:p>
        </p:txBody>
      </p:sp>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2486578" cy="400110"/>
          </a:xfrm>
          <a:prstGeom prst="rect">
            <a:avLst/>
          </a:prstGeom>
          <a:noFill/>
        </p:spPr>
        <p:txBody>
          <a:bodyPr wrap="none" rtlCol="0">
            <a:spAutoFit/>
          </a:bodyPr>
          <a:lstStyle/>
          <a:p>
            <a:r>
              <a:rPr lang="en-US" altLang="ja-JP" sz="2000" dirty="0"/>
              <a:t>NG </a:t>
            </a:r>
            <a:r>
              <a:rPr kumimoji="1" lang="en-US" altLang="ja-JP" sz="2000" dirty="0"/>
              <a:t>(</a:t>
            </a:r>
            <a:r>
              <a:rPr lang="en-US" altLang="ja-JP" sz="2000" dirty="0"/>
              <a:t>56</a:t>
            </a:r>
            <a:r>
              <a:rPr kumimoji="1" lang="en-US" altLang="ja-JP" sz="2000" dirty="0"/>
              <a:t> images × 2)</a:t>
            </a:r>
            <a:endParaRPr kumimoji="1" lang="ja-JP" altLang="en-US" sz="2000" dirty="0"/>
          </a:p>
        </p:txBody>
      </p:sp>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1992853" cy="400110"/>
          </a:xfrm>
          <a:prstGeom prst="rect">
            <a:avLst/>
          </a:prstGeom>
          <a:noFill/>
        </p:spPr>
        <p:txBody>
          <a:bodyPr wrap="none" rtlCol="0">
            <a:spAutoFit/>
          </a:bodyPr>
          <a:lstStyle/>
          <a:p>
            <a:r>
              <a:rPr lang="en-US" altLang="ja-JP" sz="2000" dirty="0"/>
              <a:t>NG </a:t>
            </a:r>
            <a:r>
              <a:rPr kumimoji="1" lang="en-US" altLang="ja-JP" sz="2000" dirty="0"/>
              <a:t>(</a:t>
            </a:r>
            <a:r>
              <a:rPr lang="en-US" altLang="ja-JP" sz="2000" dirty="0"/>
              <a:t>20</a:t>
            </a:r>
            <a:r>
              <a:rPr kumimoji="1" lang="en-US" altLang="ja-JP" sz="2000" dirty="0"/>
              <a:t> images)</a:t>
            </a:r>
            <a:endParaRPr kumimoji="1" lang="ja-JP" altLang="en-US" sz="2000" dirty="0"/>
          </a:p>
        </p:txBody>
      </p:sp>
    </p:spTree>
    <p:extLst>
      <p:ext uri="{BB962C8B-B14F-4D97-AF65-F5344CB8AC3E}">
        <p14:creationId xmlns:p14="http://schemas.microsoft.com/office/powerpoint/2010/main" val="39768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10;&#10;自動的に生成された説明">
            <a:extLst>
              <a:ext uri="{FF2B5EF4-FFF2-40B4-BE49-F238E27FC236}">
                <a16:creationId xmlns:a16="http://schemas.microsoft.com/office/drawing/2014/main" id="{90ED05D8-A633-4F37-AE84-BAB0FF65A398}"/>
              </a:ext>
            </a:extLst>
          </p:cNvPr>
          <p:cNvPicPr>
            <a:picLocks noChangeAspect="1"/>
          </p:cNvPicPr>
          <p:nvPr/>
        </p:nvPicPr>
        <p:blipFill rotWithShape="1">
          <a:blip r:embed="rId3">
            <a:extLst>
              <a:ext uri="{28A0092B-C50C-407E-A947-70E740481C1C}">
                <a14:useLocalDpi xmlns:a14="http://schemas.microsoft.com/office/drawing/2010/main" val="0"/>
              </a:ext>
            </a:extLst>
          </a:blip>
          <a:srcRect l="848" t="6607" r="17856"/>
          <a:stretch/>
        </p:blipFill>
        <p:spPr>
          <a:xfrm>
            <a:off x="4114393" y="3909628"/>
            <a:ext cx="4232933" cy="2570713"/>
          </a:xfrm>
          <a:prstGeom prst="rect">
            <a:avLst/>
          </a:prstGeom>
        </p:spPr>
      </p:pic>
      <p:pic>
        <p:nvPicPr>
          <p:cNvPr id="9" name="図 8" descr="人, 座る, 男, 立つ が含まれている画像&#10;&#10;自動的に生成された説明">
            <a:extLst>
              <a:ext uri="{FF2B5EF4-FFF2-40B4-BE49-F238E27FC236}">
                <a16:creationId xmlns:a16="http://schemas.microsoft.com/office/drawing/2014/main" id="{29E0EE84-6BFD-4DB7-86A1-EB75D9074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659" y="1803819"/>
            <a:ext cx="1587059" cy="1572951"/>
          </a:xfrm>
          <a:prstGeom prst="rect">
            <a:avLst/>
          </a:prstGeom>
        </p:spPr>
      </p:pic>
      <p:pic>
        <p:nvPicPr>
          <p:cNvPr id="5" name="図 4" descr="木の板&#10;&#10;低い精度で自動的に生成された説明">
            <a:extLst>
              <a:ext uri="{FF2B5EF4-FFF2-40B4-BE49-F238E27FC236}">
                <a16:creationId xmlns:a16="http://schemas.microsoft.com/office/drawing/2014/main" id="{98F81687-41EC-43FC-AA87-A5F7C8390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6604" y="1809082"/>
            <a:ext cx="1576522" cy="158362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3550995106"/>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5934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レンガの壁&#10;&#10;低い精度で自動的に生成された説明">
            <a:extLst>
              <a:ext uri="{FF2B5EF4-FFF2-40B4-BE49-F238E27FC236}">
                <a16:creationId xmlns:a16="http://schemas.microsoft.com/office/drawing/2014/main" id="{10AF8D78-B7C1-487F-9103-2C115ACF7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25" y="4092361"/>
            <a:ext cx="3418080" cy="1703029"/>
          </a:xfrm>
          <a:prstGeom prst="rect">
            <a:avLst/>
          </a:prstGeom>
        </p:spPr>
      </p:pic>
      <p:pic>
        <p:nvPicPr>
          <p:cNvPr id="13" name="図 12" descr="建物, 人, 男, 立つ が含まれている画像&#10;&#10;自動的に生成された説明">
            <a:extLst>
              <a:ext uri="{FF2B5EF4-FFF2-40B4-BE49-F238E27FC236}">
                <a16:creationId xmlns:a16="http://schemas.microsoft.com/office/drawing/2014/main" id="{A6035741-C9B9-4BED-B020-294B7ADE3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91" y="4098492"/>
            <a:ext cx="3430531" cy="1709233"/>
          </a:xfrm>
          <a:prstGeom prst="rect">
            <a:avLst/>
          </a:prstGeom>
        </p:spPr>
      </p:pic>
      <p:pic>
        <p:nvPicPr>
          <p:cNvPr id="10" name="図 9" descr="レンガの壁&#10;&#10;低い精度で自動的に生成された説明">
            <a:extLst>
              <a:ext uri="{FF2B5EF4-FFF2-40B4-BE49-F238E27FC236}">
                <a16:creationId xmlns:a16="http://schemas.microsoft.com/office/drawing/2014/main" id="{7A05ADF6-5BE5-40A5-9C16-66155233C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588" y="1303400"/>
            <a:ext cx="3430531" cy="1709233"/>
          </a:xfrm>
          <a:prstGeom prst="rect">
            <a:avLst/>
          </a:prstGeom>
        </p:spPr>
      </p:pic>
      <p:pic>
        <p:nvPicPr>
          <p:cNvPr id="5" name="図 4" descr="建物, 立つ, 男, 持つ が含まれている画像&#10;&#10;自動的に生成された説明">
            <a:extLst>
              <a:ext uri="{FF2B5EF4-FFF2-40B4-BE49-F238E27FC236}">
                <a16:creationId xmlns:a16="http://schemas.microsoft.com/office/drawing/2014/main" id="{681B9DBD-7AE2-49EE-A7E9-60848BEF69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6" y="1303400"/>
            <a:ext cx="3430531"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13</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167581" cy="400110"/>
          </a:xfrm>
          <a:prstGeom prst="rect">
            <a:avLst/>
          </a:prstGeom>
          <a:noFill/>
        </p:spPr>
        <p:txBody>
          <a:bodyPr wrap="none" rtlCol="0">
            <a:spAutoFit/>
          </a:bodyPr>
          <a:lstStyle/>
          <a:p>
            <a:r>
              <a:rPr lang="en-US" altLang="ja-JP" sz="2000" dirty="0"/>
              <a:t>training</a:t>
            </a:r>
            <a:r>
              <a:rPr kumimoji="1" lang="en-US" altLang="ja-JP" sz="2000" dirty="0"/>
              <a:t>_ng_1938</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796133" cy="400110"/>
          </a:xfrm>
          <a:prstGeom prst="rect">
            <a:avLst/>
          </a:prstGeom>
          <a:noFill/>
        </p:spPr>
        <p:txBody>
          <a:bodyPr wrap="none" rtlCol="0">
            <a:spAutoFit/>
          </a:bodyPr>
          <a:lstStyle/>
          <a:p>
            <a:r>
              <a:rPr kumimoji="1" lang="en-US" altLang="ja-JP" sz="2000" dirty="0"/>
              <a:t>test_ng_3785</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2665845"/>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796133" cy="400110"/>
          </a:xfrm>
          <a:prstGeom prst="rect">
            <a:avLst/>
          </a:prstGeom>
          <a:noFill/>
        </p:spPr>
        <p:txBody>
          <a:bodyPr wrap="none" rtlCol="0">
            <a:spAutoFit/>
          </a:bodyPr>
          <a:lstStyle/>
          <a:p>
            <a:r>
              <a:rPr kumimoji="1" lang="en-US" altLang="ja-JP" sz="2000" dirty="0"/>
              <a:t>test_ng_3800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46046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796133" cy="400110"/>
          </a:xfrm>
          <a:prstGeom prst="rect">
            <a:avLst/>
          </a:prstGeom>
          <a:noFill/>
        </p:spPr>
        <p:txBody>
          <a:bodyPr wrap="none" rtlCol="0">
            <a:spAutoFit/>
          </a:bodyPr>
          <a:lstStyle/>
          <a:p>
            <a:r>
              <a:rPr lang="en-US" altLang="ja-JP" sz="2000" dirty="0"/>
              <a:t>test_ng_3806</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435530"/>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1869913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ぼやけた写真&#10;&#10;自動的に生成された説明">
            <a:extLst>
              <a:ext uri="{FF2B5EF4-FFF2-40B4-BE49-F238E27FC236}">
                <a16:creationId xmlns:a16="http://schemas.microsoft.com/office/drawing/2014/main" id="{603818DD-EB2C-4BE2-8BAB-CD6A2888F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41" y="610748"/>
            <a:ext cx="1375128" cy="1375128"/>
          </a:xfrm>
          <a:prstGeom prst="rect">
            <a:avLst/>
          </a:prstGeom>
        </p:spPr>
      </p:pic>
      <p:pic>
        <p:nvPicPr>
          <p:cNvPr id="14" name="図 13" descr="男, トリック, 若い, やってる が含まれている画像&#10;&#10;自動的に生成された説明">
            <a:extLst>
              <a:ext uri="{FF2B5EF4-FFF2-40B4-BE49-F238E27FC236}">
                <a16:creationId xmlns:a16="http://schemas.microsoft.com/office/drawing/2014/main" id="{01C8A4D9-21AA-455E-914E-4E8201A63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236" y="4663811"/>
            <a:ext cx="3418080" cy="1706474"/>
          </a:xfrm>
          <a:prstGeom prst="rect">
            <a:avLst/>
          </a:prstGeom>
        </p:spPr>
      </p:pic>
      <p:pic>
        <p:nvPicPr>
          <p:cNvPr id="11" name="図 10" descr="カーテン が含まれている画像&#10;&#10;自動的に生成された説明">
            <a:extLst>
              <a:ext uri="{FF2B5EF4-FFF2-40B4-BE49-F238E27FC236}">
                <a16:creationId xmlns:a16="http://schemas.microsoft.com/office/drawing/2014/main" id="{91258B81-14F8-49B0-A5D1-90EFB9E39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235" y="4657595"/>
            <a:ext cx="3430531" cy="1712690"/>
          </a:xfrm>
          <a:prstGeom prst="rect">
            <a:avLst/>
          </a:prstGeom>
        </p:spPr>
      </p:pic>
      <p:pic>
        <p:nvPicPr>
          <p:cNvPr id="8" name="図 7" descr="石の壁の落書き&#10;&#10;低い精度で自動的に生成された説明">
            <a:extLst>
              <a:ext uri="{FF2B5EF4-FFF2-40B4-BE49-F238E27FC236}">
                <a16:creationId xmlns:a16="http://schemas.microsoft.com/office/drawing/2014/main" id="{20126F6A-75F4-4397-8A00-CB1354DCA8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325" y="2487177"/>
            <a:ext cx="3418079" cy="1706473"/>
          </a:xfrm>
          <a:prstGeom prst="rect">
            <a:avLst/>
          </a:prstGeom>
        </p:spPr>
      </p:pic>
      <p:pic>
        <p:nvPicPr>
          <p:cNvPr id="4" name="図 3" descr="屋外, 男, 水, 立つ が含まれている画像&#10;&#10;自動的に生成された説明">
            <a:extLst>
              <a:ext uri="{FF2B5EF4-FFF2-40B4-BE49-F238E27FC236}">
                <a16:creationId xmlns:a16="http://schemas.microsoft.com/office/drawing/2014/main" id="{D6AB40B8-B341-45E2-874D-89A2FC1F6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146" y="2488354"/>
            <a:ext cx="3430531" cy="1712690"/>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14</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117342"/>
            <a:ext cx="2167581" cy="400110"/>
          </a:xfrm>
          <a:prstGeom prst="rect">
            <a:avLst/>
          </a:prstGeom>
          <a:noFill/>
        </p:spPr>
        <p:txBody>
          <a:bodyPr wrap="none" rtlCol="0">
            <a:spAutoFit/>
          </a:bodyPr>
          <a:lstStyle/>
          <a:p>
            <a:r>
              <a:rPr lang="en-US" altLang="ja-JP" sz="2000" dirty="0"/>
              <a:t>training</a:t>
            </a:r>
            <a:r>
              <a:rPr kumimoji="1" lang="en-US" altLang="ja-JP" sz="2000" dirty="0"/>
              <a:t>_ng_1938</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3860153"/>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87067"/>
            <a:ext cx="1796133" cy="400110"/>
          </a:xfrm>
          <a:prstGeom prst="rect">
            <a:avLst/>
          </a:prstGeom>
          <a:noFill/>
        </p:spPr>
        <p:txBody>
          <a:bodyPr wrap="none" rtlCol="0">
            <a:spAutoFit/>
          </a:bodyPr>
          <a:lstStyle/>
          <a:p>
            <a:r>
              <a:rPr kumimoji="1" lang="en-US" altLang="ja-JP" sz="2000" dirty="0"/>
              <a:t>test_ng_3785</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3844428"/>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67370"/>
            <a:ext cx="1796133" cy="400110"/>
          </a:xfrm>
          <a:prstGeom prst="rect">
            <a:avLst/>
          </a:prstGeom>
          <a:noFill/>
        </p:spPr>
        <p:txBody>
          <a:bodyPr wrap="none" rtlCol="0">
            <a:spAutoFit/>
          </a:bodyPr>
          <a:lstStyle/>
          <a:p>
            <a:r>
              <a:rPr kumimoji="1" lang="en-US" altLang="ja-JP" sz="2000" dirty="0"/>
              <a:t>test_ng_3800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6021294"/>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87900"/>
            <a:ext cx="1796133" cy="400110"/>
          </a:xfrm>
          <a:prstGeom prst="rect">
            <a:avLst/>
          </a:prstGeom>
          <a:noFill/>
        </p:spPr>
        <p:txBody>
          <a:bodyPr wrap="none" rtlCol="0">
            <a:spAutoFit/>
          </a:bodyPr>
          <a:lstStyle/>
          <a:p>
            <a:r>
              <a:rPr lang="en-US" altLang="ja-JP" sz="2000" dirty="0"/>
              <a:t>test_ng_3806</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99636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8" name="テキスト ボックス 27">
            <a:extLst>
              <a:ext uri="{FF2B5EF4-FFF2-40B4-BE49-F238E27FC236}">
                <a16:creationId xmlns:a16="http://schemas.microsoft.com/office/drawing/2014/main" id="{BE5DDF5C-9A7D-4A78-BB14-D55C5B4A3B8C}"/>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E657D40E-5C5E-4712-B054-F03233891B7B}"/>
              </a:ext>
            </a:extLst>
          </p:cNvPr>
          <p:cNvSpPr txBox="1"/>
          <p:nvPr/>
        </p:nvSpPr>
        <p:spPr>
          <a:xfrm>
            <a:off x="4453965" y="743999"/>
            <a:ext cx="2004075"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テンプレート画像</a:t>
            </a:r>
          </a:p>
        </p:txBody>
      </p:sp>
    </p:spTree>
    <p:extLst>
      <p:ext uri="{BB962C8B-B14F-4D97-AF65-F5344CB8AC3E}">
        <p14:creationId xmlns:p14="http://schemas.microsoft.com/office/powerpoint/2010/main" val="3146286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屋内, 写真, 異なる, 電車 が含まれている画像&#10;&#10;自動的に生成された説明">
            <a:extLst>
              <a:ext uri="{FF2B5EF4-FFF2-40B4-BE49-F238E27FC236}">
                <a16:creationId xmlns:a16="http://schemas.microsoft.com/office/drawing/2014/main" id="{93240461-5985-43B7-9B6B-8FB627216C6C}"/>
              </a:ext>
            </a:extLst>
          </p:cNvPr>
          <p:cNvPicPr>
            <a:picLocks noChangeAspect="1"/>
          </p:cNvPicPr>
          <p:nvPr/>
        </p:nvPicPr>
        <p:blipFill rotWithShape="1">
          <a:blip r:embed="rId3">
            <a:extLst>
              <a:ext uri="{28A0092B-C50C-407E-A947-70E740481C1C}">
                <a14:useLocalDpi xmlns:a14="http://schemas.microsoft.com/office/drawing/2010/main" val="0"/>
              </a:ext>
            </a:extLst>
          </a:blip>
          <a:srcRect b="56148"/>
          <a:stretch/>
        </p:blipFill>
        <p:spPr>
          <a:xfrm>
            <a:off x="2497268" y="2625290"/>
            <a:ext cx="3091271" cy="657638"/>
          </a:xfrm>
          <a:prstGeom prst="rect">
            <a:avLst/>
          </a:prstGeom>
        </p:spPr>
      </p:pic>
      <p:pic>
        <p:nvPicPr>
          <p:cNvPr id="4" name="図 3" descr="猫, 写真, 異なる, 座る が含まれている画像&#10;&#10;自動的に生成された説明">
            <a:extLst>
              <a:ext uri="{FF2B5EF4-FFF2-40B4-BE49-F238E27FC236}">
                <a16:creationId xmlns:a16="http://schemas.microsoft.com/office/drawing/2014/main" id="{7F191B29-A777-47D9-8C7F-17E5FB48D0C5}"/>
              </a:ext>
            </a:extLst>
          </p:cNvPr>
          <p:cNvPicPr>
            <a:picLocks noChangeAspect="1"/>
          </p:cNvPicPr>
          <p:nvPr/>
        </p:nvPicPr>
        <p:blipFill rotWithShape="1">
          <a:blip r:embed="rId4">
            <a:extLst>
              <a:ext uri="{28A0092B-C50C-407E-A947-70E740481C1C}">
                <a14:useLocalDpi xmlns:a14="http://schemas.microsoft.com/office/drawing/2010/main" val="0"/>
              </a:ext>
            </a:extLst>
          </a:blip>
          <a:srcRect t="1" b="55262"/>
          <a:stretch/>
        </p:blipFill>
        <p:spPr>
          <a:xfrm>
            <a:off x="2514399" y="1909877"/>
            <a:ext cx="3091271" cy="66774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15</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3327612" cy="461665"/>
          </a:xfrm>
          <a:prstGeom prst="rect">
            <a:avLst/>
          </a:prstGeom>
          <a:noFill/>
        </p:spPr>
        <p:txBody>
          <a:bodyPr wrap="square" rtlCol="0">
            <a:spAutoFit/>
          </a:bodyPr>
          <a:lstStyle/>
          <a:p>
            <a:r>
              <a:rPr lang="ja-JP" altLang="en-US" sz="2400" dirty="0"/>
              <a:t>差分画像を</a:t>
            </a:r>
            <a:r>
              <a:rPr kumimoji="1" lang="ja-JP" altLang="en-US" sz="2400" dirty="0"/>
              <a:t>用いて訓練</a:t>
            </a: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sp>
        <p:nvSpPr>
          <p:cNvPr id="30" name="テキスト ボックス 29">
            <a:extLst>
              <a:ext uri="{FF2B5EF4-FFF2-40B4-BE49-F238E27FC236}">
                <a16:creationId xmlns:a16="http://schemas.microsoft.com/office/drawing/2014/main" id="{984E0A95-CEA9-472B-A90E-BA336B6714EE}"/>
              </a:ext>
            </a:extLst>
          </p:cNvPr>
          <p:cNvSpPr txBox="1"/>
          <p:nvPr/>
        </p:nvSpPr>
        <p:spPr>
          <a:xfrm>
            <a:off x="1990019" y="2088531"/>
            <a:ext cx="554960" cy="400110"/>
          </a:xfrm>
          <a:prstGeom prst="rect">
            <a:avLst/>
          </a:prstGeom>
          <a:noFill/>
        </p:spPr>
        <p:txBody>
          <a:bodyPr wrap="none" rtlCol="0">
            <a:spAutoFit/>
          </a:bodyPr>
          <a:lstStyle/>
          <a:p>
            <a:r>
              <a:rPr kumimoji="1"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982806" y="2768208"/>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649474" y="2288586"/>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6394030" y="1930034"/>
            <a:ext cx="1051333" cy="1367935"/>
            <a:chOff x="5133401" y="1654742"/>
            <a:chExt cx="1051333"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232507" y="2107876"/>
              <a:ext cx="853119" cy="461665"/>
            </a:xfrm>
            <a:prstGeom prst="rect">
              <a:avLst/>
            </a:prstGeom>
            <a:noFill/>
          </p:spPr>
          <p:txBody>
            <a:bodyPr wrap="none" rtlCol="0">
              <a:spAutoFit/>
            </a:bodyPr>
            <a:lstStyle/>
            <a:p>
              <a:r>
                <a:rPr lang="en-US" altLang="ja-JP" sz="2400" dirty="0"/>
                <a:t>CNN</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extLst>
              <p:ext uri="{D42A27DB-BD31-4B8C-83A1-F6EECF244321}">
                <p14:modId xmlns:p14="http://schemas.microsoft.com/office/powerpoint/2010/main" val="1320307401"/>
              </p:ext>
            </p:extLst>
          </p:nvPr>
        </p:nvGraphicFramePr>
        <p:xfrm>
          <a:off x="3174194" y="3724116"/>
          <a:ext cx="2810012" cy="111252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Training Images OK</a:t>
                      </a:r>
                      <a:endParaRPr kumimoji="1" lang="ja-JP" altLang="en-US" sz="1400" dirty="0"/>
                    </a:p>
                  </a:txBody>
                  <a:tcPr>
                    <a:lnL w="12700" cmpd="sng">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2200"/>
                        </a:lnSpc>
                      </a:pPr>
                      <a:r>
                        <a:rPr kumimoji="1" lang="en-US" altLang="ja-JP" dirty="0"/>
                        <a:t>1380</a:t>
                      </a:r>
                      <a:endParaRPr kumimoji="1" lang="ja-JP" altLang="en-US" dirty="0"/>
                    </a:p>
                  </a:txBody>
                  <a:tcPr>
                    <a:lnL w="19050" cap="flat" cmpd="sng" algn="ctr">
                      <a:solidFill>
                        <a:schemeClr val="tx1"/>
                      </a:solid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82877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a:t>Training Images NG</a:t>
                      </a:r>
                      <a:endParaRPr kumimoji="1" lang="ja-JP" altLang="en-US" sz="1400" dirty="0"/>
                    </a:p>
                  </a:txBody>
                  <a:tcPr>
                    <a:lnL w="12700" cmpd="sng">
                      <a:noFill/>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ts val="2200"/>
                        </a:lnSpc>
                      </a:pPr>
                      <a:r>
                        <a:rPr kumimoji="1" lang="en-US" altLang="ja-JP" dirty="0"/>
                        <a:t>56</a:t>
                      </a:r>
                      <a:endParaRPr kumimoji="1" lang="ja-JP" altLang="en-US" dirty="0"/>
                    </a:p>
                  </a:txBody>
                  <a:tcPr>
                    <a:lnL w="1905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4982588"/>
                  </a:ext>
                </a:extLst>
              </a:tr>
            </a:tbl>
          </a:graphicData>
        </a:graphic>
      </p:graphicFrame>
    </p:spTree>
    <p:extLst>
      <p:ext uri="{BB962C8B-B14F-4D97-AF65-F5344CB8AC3E}">
        <p14:creationId xmlns:p14="http://schemas.microsoft.com/office/powerpoint/2010/main" val="142688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16</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9905" y="1557802"/>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graphicFrame>
        <p:nvGraphicFramePr>
          <p:cNvPr id="16" name="表 42">
            <a:extLst>
              <a:ext uri="{FF2B5EF4-FFF2-40B4-BE49-F238E27FC236}">
                <a16:creationId xmlns:a16="http://schemas.microsoft.com/office/drawing/2014/main" id="{A5A6016E-BBC6-47E6-B406-6EBBF7CECC2D}"/>
              </a:ext>
            </a:extLst>
          </p:cNvPr>
          <p:cNvGraphicFramePr>
            <a:graphicFrameLocks noGrp="1"/>
          </p:cNvGraphicFramePr>
          <p:nvPr>
            <p:extLst>
              <p:ext uri="{D42A27DB-BD31-4B8C-83A1-F6EECF244321}">
                <p14:modId xmlns:p14="http://schemas.microsoft.com/office/powerpoint/2010/main" val="1425647003"/>
              </p:ext>
            </p:extLst>
          </p:nvPr>
        </p:nvGraphicFramePr>
        <p:xfrm>
          <a:off x="565725" y="1924148"/>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pic>
        <p:nvPicPr>
          <p:cNvPr id="3" name="図 2" descr="グラフ, テーブル&#10;&#10;自動的に生成された説明">
            <a:extLst>
              <a:ext uri="{FF2B5EF4-FFF2-40B4-BE49-F238E27FC236}">
                <a16:creationId xmlns:a16="http://schemas.microsoft.com/office/drawing/2014/main" id="{07910026-5683-4794-8AB7-7D0DC43FB531}"/>
              </a:ext>
            </a:extLst>
          </p:cNvPr>
          <p:cNvPicPr>
            <a:picLocks noChangeAspect="1"/>
          </p:cNvPicPr>
          <p:nvPr/>
        </p:nvPicPr>
        <p:blipFill rotWithShape="1">
          <a:blip r:embed="rId3">
            <a:extLst>
              <a:ext uri="{28A0092B-C50C-407E-A947-70E740481C1C}">
                <a14:useLocalDpi xmlns:a14="http://schemas.microsoft.com/office/drawing/2010/main" val="0"/>
              </a:ext>
            </a:extLst>
          </a:blip>
          <a:srcRect l="1111" t="7672" r="18056" b="1492"/>
          <a:stretch/>
        </p:blipFill>
        <p:spPr>
          <a:xfrm>
            <a:off x="3768559" y="1272868"/>
            <a:ext cx="5207641" cy="3166808"/>
          </a:xfrm>
          <a:prstGeom prst="rect">
            <a:avLst/>
          </a:prstGeom>
        </p:spPr>
      </p:pic>
      <p:cxnSp>
        <p:nvCxnSpPr>
          <p:cNvPr id="7" name="直線矢印コネクタ 6">
            <a:extLst>
              <a:ext uri="{FF2B5EF4-FFF2-40B4-BE49-F238E27FC236}">
                <a16:creationId xmlns:a16="http://schemas.microsoft.com/office/drawing/2014/main" id="{163370C3-84C7-4FD1-9581-E69C1DC7526C}"/>
              </a:ext>
            </a:extLst>
          </p:cNvPr>
          <p:cNvCxnSpPr>
            <a:cxnSpLocks/>
          </p:cNvCxnSpPr>
          <p:nvPr/>
        </p:nvCxnSpPr>
        <p:spPr>
          <a:xfrm>
            <a:off x="7284806" y="3429000"/>
            <a:ext cx="0" cy="84604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16DC7C63-8104-4E2A-A8D5-1ACC618302FD}"/>
              </a:ext>
            </a:extLst>
          </p:cNvPr>
          <p:cNvSpPr txBox="1"/>
          <p:nvPr/>
        </p:nvSpPr>
        <p:spPr>
          <a:xfrm>
            <a:off x="7443844" y="3721731"/>
            <a:ext cx="1210588" cy="400110"/>
          </a:xfrm>
          <a:prstGeom prst="rect">
            <a:avLst/>
          </a:prstGeom>
          <a:solidFill>
            <a:schemeClr val="bg1"/>
          </a:solidFill>
          <a:ln>
            <a:solidFill>
              <a:schemeClr val="tx1"/>
            </a:solidFill>
          </a:ln>
        </p:spPr>
        <p:txBody>
          <a:bodyPr wrap="none" rtlCol="0">
            <a:spAutoFit/>
          </a:bodyPr>
          <a:lstStyle/>
          <a:p>
            <a:r>
              <a:rPr lang="ja-JP" altLang="en-US" sz="2000" dirty="0"/>
              <a:t>乖離あり</a:t>
            </a:r>
            <a:endParaRPr kumimoji="1" lang="ja-JP" altLang="en-US"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721012" y="5028587"/>
            <a:ext cx="7701975" cy="707886"/>
          </a:xfrm>
          <a:prstGeom prst="rect">
            <a:avLst/>
          </a:prstGeom>
          <a:noFill/>
        </p:spPr>
        <p:txBody>
          <a:bodyPr wrap="square" rtlCol="0">
            <a:spAutoFit/>
          </a:bodyPr>
          <a:lstStyle/>
          <a:p>
            <a:r>
              <a:rPr kumimoji="1" lang="en-US" altLang="ja-JP" sz="2000" dirty="0">
                <a:latin typeface="ＭＳ Ｐゴシック" panose="020B0600070205080204" pitchFamily="50" charset="-128"/>
                <a:ea typeface="ＭＳ Ｐゴシック" panose="020B0600070205080204" pitchFamily="50" charset="-128"/>
              </a:rPr>
              <a:t>Learning Rate </a:t>
            </a:r>
            <a:r>
              <a:rPr kumimoji="1" lang="ja-JP" altLang="en-US" sz="2000" dirty="0">
                <a:latin typeface="ＭＳ Ｐゴシック" panose="020B0600070205080204" pitchFamily="50" charset="-128"/>
                <a:ea typeface="ＭＳ Ｐゴシック" panose="020B0600070205080204" pitchFamily="50" charset="-128"/>
              </a:rPr>
              <a:t>が低すぎたため，テストデータと乖離する極小解に到達した可能性あり．</a:t>
            </a:r>
          </a:p>
        </p:txBody>
      </p:sp>
    </p:spTree>
    <p:extLst>
      <p:ext uri="{BB962C8B-B14F-4D97-AF65-F5344CB8AC3E}">
        <p14:creationId xmlns:p14="http://schemas.microsoft.com/office/powerpoint/2010/main" val="2866174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199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17</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673745" y="445059"/>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graphicFrame>
        <p:nvGraphicFramePr>
          <p:cNvPr id="16" name="表 42">
            <a:extLst>
              <a:ext uri="{FF2B5EF4-FFF2-40B4-BE49-F238E27FC236}">
                <a16:creationId xmlns:a16="http://schemas.microsoft.com/office/drawing/2014/main" id="{A5A6016E-BBC6-47E6-B406-6EBBF7CECC2D}"/>
              </a:ext>
            </a:extLst>
          </p:cNvPr>
          <p:cNvGraphicFramePr>
            <a:graphicFrameLocks noGrp="1"/>
          </p:cNvGraphicFramePr>
          <p:nvPr>
            <p:extLst>
              <p:ext uri="{D42A27DB-BD31-4B8C-83A1-F6EECF244321}">
                <p14:modId xmlns:p14="http://schemas.microsoft.com/office/powerpoint/2010/main" val="475971379"/>
              </p:ext>
            </p:extLst>
          </p:nvPr>
        </p:nvGraphicFramePr>
        <p:xfrm>
          <a:off x="1251800" y="1192405"/>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17" name="テキスト ボックス 16">
            <a:extLst>
              <a:ext uri="{FF2B5EF4-FFF2-40B4-BE49-F238E27FC236}">
                <a16:creationId xmlns:a16="http://schemas.microsoft.com/office/drawing/2014/main" id="{4C63FEE3-4EB3-4872-8CA2-648C33F74496}"/>
              </a:ext>
            </a:extLst>
          </p:cNvPr>
          <p:cNvSpPr txBox="1"/>
          <p:nvPr/>
        </p:nvSpPr>
        <p:spPr>
          <a:xfrm>
            <a:off x="130451" y="4183458"/>
            <a:ext cx="8521828" cy="1482137"/>
          </a:xfrm>
          <a:prstGeom prst="rect">
            <a:avLst/>
          </a:prstGeom>
          <a:noFill/>
        </p:spPr>
        <p:txBody>
          <a:bodyPr wrap="square" rtlCol="0">
            <a:spAutoFit/>
          </a:bodyPr>
          <a:lstStyle/>
          <a:p>
            <a:pPr marL="285750" indent="-285750">
              <a:lnSpc>
                <a:spcPts val="2800"/>
              </a:lnSpc>
              <a:buFont typeface="Arial" panose="020B0604020202020204" pitchFamily="34" charset="0"/>
              <a:buChar char="•"/>
            </a:pPr>
            <a:r>
              <a:rPr kumimoji="1" lang="en-US" altLang="ja-JP" dirty="0">
                <a:latin typeface="ＭＳ Ｐゴシック" panose="020B0600070205080204" pitchFamily="50" charset="-128"/>
                <a:ea typeface="ＭＳ Ｐゴシック" panose="020B0600070205080204" pitchFamily="50" charset="-128"/>
              </a:rPr>
              <a:t>Initial Learning Rate </a:t>
            </a:r>
            <a:r>
              <a:rPr kumimoji="1" lang="ja-JP" altLang="en-US" dirty="0">
                <a:latin typeface="ＭＳ Ｐゴシック" panose="020B0600070205080204" pitchFamily="50" charset="-128"/>
                <a:ea typeface="ＭＳ Ｐゴシック" panose="020B0600070205080204" pitchFamily="50" charset="-128"/>
              </a:rPr>
              <a:t>を高く設定したので，収束時間増加を考慮し</a:t>
            </a:r>
            <a:r>
              <a:rPr lang="en-US" altLang="ja-JP" dirty="0" err="1">
                <a:latin typeface="ＭＳ Ｐゴシック" panose="020B0600070205080204" pitchFamily="50" charset="-128"/>
                <a:ea typeface="ＭＳ Ｐゴシック" panose="020B0600070205080204" pitchFamily="50" charset="-128"/>
              </a:rPr>
              <a:t>M</a:t>
            </a:r>
            <a:r>
              <a:rPr kumimoji="1" lang="en-US" altLang="ja-JP" dirty="0" err="1">
                <a:latin typeface="ＭＳ Ｐゴシック" panose="020B0600070205080204" pitchFamily="50" charset="-128"/>
                <a:ea typeface="ＭＳ Ｐゴシック" panose="020B0600070205080204" pitchFamily="50" charset="-128"/>
              </a:rPr>
              <a:t>axEpochs</a:t>
            </a:r>
            <a:r>
              <a:rPr kumimoji="1" lang="en-US" altLang="ja-JP" dirty="0">
                <a:latin typeface="ＭＳ Ｐゴシック" panose="020B0600070205080204" pitchFamily="50" charset="-128"/>
                <a:ea typeface="ＭＳ Ｐゴシック" panose="020B0600070205080204" pitchFamily="50" charset="-128"/>
              </a:rPr>
              <a:t> </a:t>
            </a:r>
            <a:r>
              <a:rPr kumimoji="1" lang="ja-JP" altLang="en-US" dirty="0">
                <a:latin typeface="ＭＳ Ｐゴシック" panose="020B0600070205080204" pitchFamily="50" charset="-128"/>
                <a:ea typeface="ＭＳ Ｐゴシック" panose="020B0600070205080204" pitchFamily="50" charset="-128"/>
              </a:rPr>
              <a:t>を増加</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lnSpc>
                <a:spcPts val="2800"/>
              </a:lnSpc>
              <a:buFont typeface="Arial" panose="020B0604020202020204" pitchFamily="34" charset="0"/>
              <a:buChar char="•"/>
            </a:pPr>
            <a:r>
              <a:rPr lang="ja-JP" altLang="en-US" dirty="0">
                <a:latin typeface="ＭＳ Ｐゴシック" panose="020B0600070205080204" pitchFamily="50" charset="-128"/>
                <a:ea typeface="ＭＳ Ｐゴシック" panose="020B0600070205080204" pitchFamily="50" charset="-128"/>
              </a:rPr>
              <a:t>画像の色味に差が大きいため，</a:t>
            </a:r>
            <a:r>
              <a:rPr lang="en-US" altLang="ja-JP" dirty="0" err="1">
                <a:latin typeface="ＭＳ Ｐゴシック" panose="020B0600070205080204" pitchFamily="50" charset="-128"/>
                <a:ea typeface="ＭＳ Ｐゴシック" panose="020B0600070205080204" pitchFamily="50" charset="-128"/>
              </a:rPr>
              <a:t>Minibach</a:t>
            </a:r>
            <a:r>
              <a:rPr lang="en-US" altLang="ja-JP" dirty="0">
                <a:latin typeface="ＭＳ Ｐゴシック" panose="020B0600070205080204" pitchFamily="50" charset="-128"/>
                <a:ea typeface="ＭＳ Ｐゴシック" panose="020B0600070205080204" pitchFamily="50" charset="-128"/>
              </a:rPr>
              <a:t> </a:t>
            </a:r>
            <a:r>
              <a:rPr lang="ja-JP" altLang="en-US" dirty="0">
                <a:latin typeface="ＭＳ Ｐゴシック" panose="020B0600070205080204" pitchFamily="50" charset="-128"/>
                <a:ea typeface="ＭＳ Ｐゴシック" panose="020B0600070205080204" pitchFamily="50" charset="-128"/>
              </a:rPr>
              <a:t>を増やしバッチごとの逆伝搬誤差を低下</a:t>
            </a:r>
            <a:endParaRPr lang="en-US" altLang="ja-JP" dirty="0">
              <a:latin typeface="ＭＳ Ｐゴシック" panose="020B0600070205080204" pitchFamily="50" charset="-128"/>
              <a:ea typeface="ＭＳ Ｐゴシック" panose="020B0600070205080204" pitchFamily="50" charset="-128"/>
            </a:endParaRPr>
          </a:p>
          <a:p>
            <a:pPr marL="285750" indent="-285750">
              <a:lnSpc>
                <a:spcPts val="2800"/>
              </a:lnSpc>
              <a:buFont typeface="Arial" panose="020B0604020202020204" pitchFamily="34" charset="0"/>
              <a:buChar char="•"/>
            </a:pPr>
            <a:r>
              <a:rPr kumimoji="1" lang="en-US" altLang="ja-JP" dirty="0">
                <a:latin typeface="ＭＳ Ｐゴシック" panose="020B0600070205080204" pitchFamily="50" charset="-128"/>
                <a:ea typeface="ＭＳ Ｐゴシック" panose="020B0600070205080204" pitchFamily="50" charset="-128"/>
              </a:rPr>
              <a:t>Initial Learning Rate </a:t>
            </a:r>
            <a:r>
              <a:rPr kumimoji="1" lang="ja-JP" altLang="en-US" dirty="0">
                <a:latin typeface="ＭＳ Ｐゴシック" panose="020B0600070205080204" pitchFamily="50" charset="-128"/>
                <a:ea typeface="ＭＳ Ｐゴシック" panose="020B0600070205080204" pitchFamily="50" charset="-128"/>
              </a:rPr>
              <a:t>を大きく設定することで，探索領域を広範囲化</a:t>
            </a:r>
            <a:endParaRPr kumimoji="1" lang="en-US" altLang="ja-JP" dirty="0">
              <a:latin typeface="ＭＳ Ｐゴシック" panose="020B0600070205080204" pitchFamily="50" charset="-128"/>
              <a:ea typeface="ＭＳ Ｐゴシック" panose="020B0600070205080204" pitchFamily="50" charset="-128"/>
            </a:endParaRPr>
          </a:p>
          <a:p>
            <a:pPr marL="285750" indent="-285750">
              <a:lnSpc>
                <a:spcPts val="2800"/>
              </a:lnSpc>
              <a:buFont typeface="Arial" panose="020B0604020202020204" pitchFamily="34" charset="0"/>
              <a:buChar char="•"/>
            </a:pPr>
            <a:r>
              <a:rPr lang="en-US" altLang="ja-JP" dirty="0">
                <a:latin typeface="ＭＳ Ｐゴシック" panose="020B0600070205080204" pitchFamily="50" charset="-128"/>
                <a:ea typeface="ＭＳ Ｐゴシック" panose="020B0600070205080204" pitchFamily="50" charset="-128"/>
              </a:rPr>
              <a:t>D</a:t>
            </a:r>
            <a:r>
              <a:rPr kumimoji="1" lang="en-US" altLang="ja-JP" dirty="0">
                <a:latin typeface="ＭＳ Ｐゴシック" panose="020B0600070205080204" pitchFamily="50" charset="-128"/>
                <a:ea typeface="ＭＳ Ｐゴシック" panose="020B0600070205080204" pitchFamily="50" charset="-128"/>
              </a:rPr>
              <a:t>rop factor </a:t>
            </a:r>
            <a:r>
              <a:rPr kumimoji="1" lang="ja-JP" altLang="en-US" dirty="0">
                <a:latin typeface="ＭＳ Ｐゴシック" panose="020B0600070205080204" pitchFamily="50" charset="-128"/>
                <a:ea typeface="ＭＳ Ｐゴシック" panose="020B0600070205080204" pitchFamily="50" charset="-128"/>
              </a:rPr>
              <a:t>を大きく設定することで，収束スピードを鈍化</a:t>
            </a:r>
          </a:p>
        </p:txBody>
      </p:sp>
      <p:graphicFrame>
        <p:nvGraphicFramePr>
          <p:cNvPr id="28" name="表 42">
            <a:extLst>
              <a:ext uri="{FF2B5EF4-FFF2-40B4-BE49-F238E27FC236}">
                <a16:creationId xmlns:a16="http://schemas.microsoft.com/office/drawing/2014/main" id="{7D9007AB-4AF8-4151-80E5-15F359CF65B2}"/>
              </a:ext>
            </a:extLst>
          </p:cNvPr>
          <p:cNvGraphicFramePr>
            <a:graphicFrameLocks noGrp="1"/>
          </p:cNvGraphicFramePr>
          <p:nvPr>
            <p:extLst>
              <p:ext uri="{D42A27DB-BD31-4B8C-83A1-F6EECF244321}">
                <p14:modId xmlns:p14="http://schemas.microsoft.com/office/powerpoint/2010/main" val="4104541649"/>
              </p:ext>
            </p:extLst>
          </p:nvPr>
        </p:nvGraphicFramePr>
        <p:xfrm>
          <a:off x="5163400" y="1192405"/>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10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18" name="矢印: 右 17">
            <a:extLst>
              <a:ext uri="{FF2B5EF4-FFF2-40B4-BE49-F238E27FC236}">
                <a16:creationId xmlns:a16="http://schemas.microsoft.com/office/drawing/2014/main" id="{F469EE36-5C33-4301-9E07-9B849C9F77CB}"/>
              </a:ext>
            </a:extLst>
          </p:cNvPr>
          <p:cNvSpPr/>
          <p:nvPr/>
        </p:nvSpPr>
        <p:spPr>
          <a:xfrm>
            <a:off x="4391365" y="2246244"/>
            <a:ext cx="429365" cy="66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277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ウォーターフォール図&#10;&#10;自動的に生成された説明">
            <a:extLst>
              <a:ext uri="{FF2B5EF4-FFF2-40B4-BE49-F238E27FC236}">
                <a16:creationId xmlns:a16="http://schemas.microsoft.com/office/drawing/2014/main" id="{54FB8043-5B51-4472-A63D-8C60F5E6794D}"/>
              </a:ext>
            </a:extLst>
          </p:cNvPr>
          <p:cNvPicPr>
            <a:picLocks noChangeAspect="1"/>
          </p:cNvPicPr>
          <p:nvPr/>
        </p:nvPicPr>
        <p:blipFill rotWithShape="1">
          <a:blip r:embed="rId3">
            <a:extLst>
              <a:ext uri="{28A0092B-C50C-407E-A947-70E740481C1C}">
                <a14:useLocalDpi xmlns:a14="http://schemas.microsoft.com/office/drawing/2010/main" val="0"/>
              </a:ext>
            </a:extLst>
          </a:blip>
          <a:srcRect l="871" t="5526" r="17361" b="1539"/>
          <a:stretch/>
        </p:blipFill>
        <p:spPr>
          <a:xfrm>
            <a:off x="3763865" y="1271163"/>
            <a:ext cx="5255149" cy="3166808"/>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4070906682"/>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18</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9905" y="1557802"/>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sp>
        <p:nvSpPr>
          <p:cNvPr id="10" name="テキスト ボックス 9">
            <a:extLst>
              <a:ext uri="{FF2B5EF4-FFF2-40B4-BE49-F238E27FC236}">
                <a16:creationId xmlns:a16="http://schemas.microsoft.com/office/drawing/2014/main" id="{16DC7C63-8104-4E2A-A8D5-1ACC618302FD}"/>
              </a:ext>
            </a:extLst>
          </p:cNvPr>
          <p:cNvSpPr txBox="1"/>
          <p:nvPr/>
        </p:nvSpPr>
        <p:spPr>
          <a:xfrm>
            <a:off x="4782882" y="3584545"/>
            <a:ext cx="1980029" cy="400110"/>
          </a:xfrm>
          <a:prstGeom prst="rect">
            <a:avLst/>
          </a:prstGeom>
          <a:solidFill>
            <a:schemeClr val="bg1"/>
          </a:solidFill>
          <a:ln>
            <a:solidFill>
              <a:schemeClr val="tx1"/>
            </a:solidFill>
          </a:ln>
        </p:spPr>
        <p:txBody>
          <a:bodyPr wrap="none" rtlCol="0">
            <a:spAutoFit/>
          </a:bodyPr>
          <a:lstStyle/>
          <a:p>
            <a:r>
              <a:rPr lang="ja-JP" altLang="en-US" sz="2000" dirty="0"/>
              <a:t>グラフの途切れ</a:t>
            </a:r>
            <a:endParaRPr kumimoji="1" lang="ja-JP" altLang="en-US" dirty="0"/>
          </a:p>
        </p:txBody>
      </p:sp>
      <p:cxnSp>
        <p:nvCxnSpPr>
          <p:cNvPr id="8" name="直線矢印コネクタ 7">
            <a:extLst>
              <a:ext uri="{FF2B5EF4-FFF2-40B4-BE49-F238E27FC236}">
                <a16:creationId xmlns:a16="http://schemas.microsoft.com/office/drawing/2014/main" id="{47BB3D6A-EDBC-4176-945F-84615E6092D3}"/>
              </a:ext>
            </a:extLst>
          </p:cNvPr>
          <p:cNvCxnSpPr>
            <a:cxnSpLocks/>
          </p:cNvCxnSpPr>
          <p:nvPr/>
        </p:nvCxnSpPr>
        <p:spPr>
          <a:xfrm flipH="1">
            <a:off x="3978275" y="3784600"/>
            <a:ext cx="699770" cy="863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4861C95-D800-4F65-84B2-305ADCA76A1D}"/>
              </a:ext>
            </a:extLst>
          </p:cNvPr>
          <p:cNvSpPr txBox="1"/>
          <p:nvPr/>
        </p:nvSpPr>
        <p:spPr>
          <a:xfrm>
            <a:off x="503580" y="4843938"/>
            <a:ext cx="8234020" cy="776366"/>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en-US" altLang="ja-JP" sz="2000" dirty="0">
                <a:latin typeface="ＭＳ Ｐゴシック" panose="020B0600070205080204" pitchFamily="50" charset="-128"/>
                <a:ea typeface="ＭＳ Ｐゴシック" panose="020B0600070205080204" pitchFamily="50" charset="-128"/>
              </a:rPr>
              <a:t>Learning Rate </a:t>
            </a:r>
            <a:r>
              <a:rPr lang="ja-JP" altLang="en-US" sz="2000" dirty="0">
                <a:latin typeface="ＭＳ Ｐゴシック" panose="020B0600070205080204" pitchFamily="50" charset="-128"/>
                <a:ea typeface="ＭＳ Ｐゴシック" panose="020B0600070205080204" pitchFamily="50" charset="-128"/>
              </a:rPr>
              <a:t>を大きくしすぎたため，誤差がオーバーフローした可能性あり．</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101173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10;&#10;自動的に生成された説明">
            <a:extLst>
              <a:ext uri="{FF2B5EF4-FFF2-40B4-BE49-F238E27FC236}">
                <a16:creationId xmlns:a16="http://schemas.microsoft.com/office/drawing/2014/main" id="{CDD29510-DAFE-4A38-8BF6-E9B23009BD51}"/>
              </a:ext>
            </a:extLst>
          </p:cNvPr>
          <p:cNvPicPr>
            <a:picLocks noChangeAspect="1"/>
          </p:cNvPicPr>
          <p:nvPr/>
        </p:nvPicPr>
        <p:blipFill rotWithShape="1">
          <a:blip r:embed="rId3">
            <a:extLst>
              <a:ext uri="{28A0092B-C50C-407E-A947-70E740481C1C}">
                <a14:useLocalDpi xmlns:a14="http://schemas.microsoft.com/office/drawing/2010/main" val="0"/>
              </a:ext>
            </a:extLst>
          </a:blip>
          <a:srcRect l="833" t="5360" r="17867" b="1890"/>
          <a:stretch/>
        </p:blipFill>
        <p:spPr>
          <a:xfrm>
            <a:off x="3763864" y="1271163"/>
            <a:ext cx="5255149" cy="3169360"/>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3826262801"/>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19</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9905" y="1557802"/>
            <a:ext cx="968535" cy="400110"/>
          </a:xfrm>
          <a:prstGeom prst="rect">
            <a:avLst/>
          </a:prstGeom>
          <a:noFill/>
        </p:spPr>
        <p:txBody>
          <a:bodyPr wrap="none" rtlCol="0">
            <a:spAutoFit/>
          </a:bodyPr>
          <a:lstStyle/>
          <a:p>
            <a:r>
              <a:rPr lang="en-US" altLang="ja-JP" sz="2000" dirty="0" err="1"/>
              <a:t>sssNet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503580" y="4843938"/>
            <a:ext cx="7949356" cy="1135439"/>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最初と比べて</a:t>
            </a:r>
            <a:r>
              <a:rPr kumimoji="1" lang="en-US" altLang="ja-JP" sz="2000" dirty="0">
                <a:latin typeface="ＭＳ Ｐゴシック" panose="020B0600070205080204" pitchFamily="50" charset="-128"/>
                <a:ea typeface="ＭＳ Ｐゴシック" panose="020B0600070205080204" pitchFamily="50" charset="-128"/>
              </a:rPr>
              <a:t>10</a:t>
            </a:r>
            <a:r>
              <a:rPr kumimoji="1" lang="ja-JP" altLang="en-US" sz="2000" dirty="0">
                <a:latin typeface="ＭＳ Ｐゴシック" panose="020B0600070205080204" pitchFamily="50" charset="-128"/>
                <a:ea typeface="ＭＳ Ｐゴシック" panose="020B0600070205080204" pitchFamily="50" charset="-128"/>
              </a:rPr>
              <a:t>倍の </a:t>
            </a:r>
            <a:r>
              <a:rPr kumimoji="1" lang="en-US" altLang="ja-JP" sz="2000" dirty="0">
                <a:latin typeface="ＭＳ Ｐゴシック" panose="020B0600070205080204" pitchFamily="50" charset="-128"/>
                <a:ea typeface="ＭＳ Ｐゴシック" panose="020B0600070205080204" pitchFamily="50" charset="-128"/>
              </a:rPr>
              <a:t>Learning Rate </a:t>
            </a:r>
            <a:r>
              <a:rPr kumimoji="1" lang="ja-JP" altLang="en-US" sz="2000" dirty="0">
                <a:latin typeface="ＭＳ Ｐゴシック" panose="020B0600070205080204" pitchFamily="50" charset="-128"/>
                <a:ea typeface="ＭＳ Ｐゴシック" panose="020B0600070205080204" pitchFamily="50" charset="-128"/>
              </a:rPr>
              <a:t>に設定したが， 再度訓練誤差と検証誤差の乖離が発生．</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モデルの表現能力不足の可能性あり．</a:t>
            </a:r>
            <a:endParaRPr kumimoji="1" lang="ja-JP" altLang="en-US" sz="2000" dirty="0">
              <a:latin typeface="ＭＳ Ｐゴシック" panose="020B0600070205080204" pitchFamily="50" charset="-128"/>
              <a:ea typeface="ＭＳ Ｐゴシック" panose="020B0600070205080204" pitchFamily="50" charset="-128"/>
            </a:endParaRPr>
          </a:p>
        </p:txBody>
      </p:sp>
      <p:cxnSp>
        <p:nvCxnSpPr>
          <p:cNvPr id="13" name="直線矢印コネクタ 12">
            <a:extLst>
              <a:ext uri="{FF2B5EF4-FFF2-40B4-BE49-F238E27FC236}">
                <a16:creationId xmlns:a16="http://schemas.microsoft.com/office/drawing/2014/main" id="{73D6226A-08A0-4242-AF3A-7670B04A428A}"/>
              </a:ext>
            </a:extLst>
          </p:cNvPr>
          <p:cNvCxnSpPr>
            <a:cxnSpLocks/>
          </p:cNvCxnSpPr>
          <p:nvPr/>
        </p:nvCxnSpPr>
        <p:spPr>
          <a:xfrm>
            <a:off x="7456256" y="3535680"/>
            <a:ext cx="0" cy="71832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89E3FAB4-959B-4A04-BB80-FC15A308550C}"/>
              </a:ext>
            </a:extLst>
          </p:cNvPr>
          <p:cNvSpPr txBox="1"/>
          <p:nvPr/>
        </p:nvSpPr>
        <p:spPr>
          <a:xfrm>
            <a:off x="7615294" y="3700688"/>
            <a:ext cx="1210588" cy="400110"/>
          </a:xfrm>
          <a:prstGeom prst="rect">
            <a:avLst/>
          </a:prstGeom>
          <a:solidFill>
            <a:schemeClr val="bg1"/>
          </a:solidFill>
          <a:ln>
            <a:solidFill>
              <a:schemeClr val="tx1"/>
            </a:solidFill>
          </a:ln>
        </p:spPr>
        <p:txBody>
          <a:bodyPr wrap="none" rtlCol="0">
            <a:spAutoFit/>
          </a:bodyPr>
          <a:lstStyle/>
          <a:p>
            <a:r>
              <a:rPr lang="ja-JP" altLang="en-US" sz="2000" dirty="0"/>
              <a:t>乖離あり</a:t>
            </a:r>
            <a:endParaRPr kumimoji="1" lang="ja-JP" altLang="en-US" dirty="0"/>
          </a:p>
        </p:txBody>
      </p:sp>
    </p:spTree>
    <p:extLst>
      <p:ext uri="{BB962C8B-B14F-4D97-AF65-F5344CB8AC3E}">
        <p14:creationId xmlns:p14="http://schemas.microsoft.com/office/powerpoint/2010/main" val="1679163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957212" y="106070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E15ABA88-2907-466E-8345-6825867CF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65" y="1909456"/>
            <a:ext cx="3353273" cy="2777299"/>
          </a:xfrm>
          <a:prstGeom prst="rect">
            <a:avLst/>
          </a:prstGeom>
        </p:spPr>
      </p:pic>
      <p:sp>
        <p:nvSpPr>
          <p:cNvPr id="8" name="テキスト ボックス 7">
            <a:extLst>
              <a:ext uri="{FF2B5EF4-FFF2-40B4-BE49-F238E27FC236}">
                <a16:creationId xmlns:a16="http://schemas.microsoft.com/office/drawing/2014/main" id="{A5F7B34A-048C-49A7-8FC8-37656D3461AD}"/>
              </a:ext>
            </a:extLst>
          </p:cNvPr>
          <p:cNvSpPr txBox="1"/>
          <p:nvPr/>
        </p:nvSpPr>
        <p:spPr>
          <a:xfrm>
            <a:off x="5730380" y="106070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pic>
        <p:nvPicPr>
          <p:cNvPr id="6" name="図 5" descr="グラフィカル ユーザー インターフェイス&#10;&#10;自動的に生成された説明">
            <a:extLst>
              <a:ext uri="{FF2B5EF4-FFF2-40B4-BE49-F238E27FC236}">
                <a16:creationId xmlns:a16="http://schemas.microsoft.com/office/drawing/2014/main" id="{2FD6B47A-C9D6-45F9-AAA3-AD523A052A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3263" y="5280602"/>
            <a:ext cx="3353273" cy="889008"/>
          </a:xfrm>
          <a:prstGeom prst="rect">
            <a:avLst/>
          </a:prstGeom>
        </p:spPr>
      </p:pic>
      <p:sp>
        <p:nvSpPr>
          <p:cNvPr id="11" name="テキスト ボックス 10">
            <a:extLst>
              <a:ext uri="{FF2B5EF4-FFF2-40B4-BE49-F238E27FC236}">
                <a16:creationId xmlns:a16="http://schemas.microsoft.com/office/drawing/2014/main" id="{BF69C160-4B26-4917-80C3-005B10447082}"/>
              </a:ext>
            </a:extLst>
          </p:cNvPr>
          <p:cNvSpPr txBox="1"/>
          <p:nvPr/>
        </p:nvSpPr>
        <p:spPr>
          <a:xfrm>
            <a:off x="5079981" y="4916762"/>
            <a:ext cx="2464136" cy="400110"/>
          </a:xfrm>
          <a:prstGeom prst="rect">
            <a:avLst/>
          </a:prstGeom>
          <a:noFill/>
        </p:spPr>
        <p:txBody>
          <a:bodyPr wrap="none" rtlCol="0">
            <a:spAutoFit/>
          </a:bodyPr>
          <a:lstStyle/>
          <a:p>
            <a:r>
              <a:rPr kumimoji="1" lang="en-US" altLang="ja-JP" sz="2000" dirty="0"/>
              <a:t>Anomaly (4 images)</a:t>
            </a:r>
            <a:endParaRPr kumimoji="1" lang="ja-JP" altLang="en-US" sz="20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5079981" y="1541129"/>
            <a:ext cx="2435282" cy="400110"/>
          </a:xfrm>
          <a:prstGeom prst="rect">
            <a:avLst/>
          </a:prstGeom>
          <a:noFill/>
        </p:spPr>
        <p:txBody>
          <a:bodyPr wrap="none" rtlCol="0">
            <a:spAutoFit/>
          </a:bodyPr>
          <a:lstStyle/>
          <a:p>
            <a:r>
              <a:rPr lang="en-US" altLang="ja-JP" sz="2000" dirty="0"/>
              <a:t>N</a:t>
            </a:r>
            <a:r>
              <a:rPr kumimoji="1" lang="en-US" altLang="ja-JP" sz="2000" dirty="0"/>
              <a:t>ormal (96 images)</a:t>
            </a:r>
            <a:endParaRPr kumimoji="1" lang="ja-JP" altLang="en-US" sz="2000" dirty="0"/>
          </a:p>
        </p:txBody>
      </p:sp>
      <p:pic>
        <p:nvPicPr>
          <p:cNvPr id="9" name="図 8">
            <a:extLst>
              <a:ext uri="{FF2B5EF4-FFF2-40B4-BE49-F238E27FC236}">
                <a16:creationId xmlns:a16="http://schemas.microsoft.com/office/drawing/2014/main" id="{5892BC7D-5FF3-44DE-9426-8C4DDB42E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3263" y="1909455"/>
            <a:ext cx="3391817" cy="2777300"/>
          </a:xfrm>
          <a:prstGeom prst="rect">
            <a:avLst/>
          </a:prstGeom>
        </p:spPr>
      </p:pic>
      <p:sp>
        <p:nvSpPr>
          <p:cNvPr id="15" name="テキスト ボックス 14">
            <a:extLst>
              <a:ext uri="{FF2B5EF4-FFF2-40B4-BE49-F238E27FC236}">
                <a16:creationId xmlns:a16="http://schemas.microsoft.com/office/drawing/2014/main" id="{111984EF-3622-4BFE-AE2C-D81CBD9D1FBA}"/>
              </a:ext>
            </a:extLst>
          </p:cNvPr>
          <p:cNvSpPr txBox="1"/>
          <p:nvPr/>
        </p:nvSpPr>
        <p:spPr>
          <a:xfrm>
            <a:off x="374065" y="1541129"/>
            <a:ext cx="2577950" cy="400110"/>
          </a:xfrm>
          <a:prstGeom prst="rect">
            <a:avLst/>
          </a:prstGeom>
          <a:noFill/>
        </p:spPr>
        <p:txBody>
          <a:bodyPr wrap="none" rtlCol="0">
            <a:spAutoFit/>
          </a:bodyPr>
          <a:lstStyle/>
          <a:p>
            <a:r>
              <a:rPr lang="en-US" altLang="ja-JP" sz="2000" dirty="0"/>
              <a:t>N</a:t>
            </a:r>
            <a:r>
              <a:rPr kumimoji="1" lang="en-US" altLang="ja-JP" sz="2000" dirty="0"/>
              <a:t>ormal (100 images)</a:t>
            </a:r>
            <a:endParaRPr kumimoji="1" lang="ja-JP" alt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10;&#10;自動的に生成された説明">
            <a:extLst>
              <a:ext uri="{FF2B5EF4-FFF2-40B4-BE49-F238E27FC236}">
                <a16:creationId xmlns:a16="http://schemas.microsoft.com/office/drawing/2014/main" id="{917107CA-C26E-475A-9F06-9AFAE726FBDA}"/>
              </a:ext>
            </a:extLst>
          </p:cNvPr>
          <p:cNvPicPr>
            <a:picLocks noChangeAspect="1"/>
          </p:cNvPicPr>
          <p:nvPr/>
        </p:nvPicPr>
        <p:blipFill rotWithShape="1">
          <a:blip r:embed="rId3">
            <a:extLst>
              <a:ext uri="{28A0092B-C50C-407E-A947-70E740481C1C}">
                <a14:useLocalDpi xmlns:a14="http://schemas.microsoft.com/office/drawing/2010/main" val="0"/>
              </a:ext>
            </a:extLst>
          </a:blip>
          <a:srcRect l="832" t="5492" r="18459" b="1866"/>
          <a:stretch/>
        </p:blipFill>
        <p:spPr>
          <a:xfrm>
            <a:off x="3556000" y="1271163"/>
            <a:ext cx="5463013" cy="3324761"/>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1749062827"/>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20</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216211"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1464894" y="4838202"/>
            <a:ext cx="6214212" cy="1497269"/>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lang="en-US" altLang="ja-JP" sz="2000" dirty="0" err="1">
                <a:latin typeface="ＭＳ Ｐゴシック" panose="020B0600070205080204" pitchFamily="50" charset="-128"/>
                <a:ea typeface="ＭＳ Ｐゴシック" panose="020B0600070205080204" pitchFamily="50" charset="-128"/>
              </a:rPr>
              <a:t>sssNet</a:t>
            </a:r>
            <a:r>
              <a:rPr lang="en-US" altLang="ja-JP" sz="2000" dirty="0">
                <a:latin typeface="ＭＳ Ｐゴシック" panose="020B0600070205080204" pitchFamily="50" charset="-128"/>
                <a:ea typeface="ＭＳ Ｐゴシック" panose="020B0600070205080204" pitchFamily="50" charset="-128"/>
              </a:rPr>
              <a:t> </a:t>
            </a:r>
            <a:r>
              <a:rPr lang="ja-JP" altLang="en-US" sz="2000" dirty="0">
                <a:latin typeface="ＭＳ Ｐゴシック" panose="020B0600070205080204" pitchFamily="50" charset="-128"/>
                <a:ea typeface="ＭＳ Ｐゴシック" panose="020B0600070205080204" pitchFamily="50" charset="-128"/>
              </a:rPr>
              <a:t>と比較して精度が上昇．</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初期の </a:t>
            </a:r>
            <a:r>
              <a:rPr kumimoji="1" lang="en-US" altLang="ja-JP" sz="2000" dirty="0">
                <a:latin typeface="ＭＳ Ｐゴシック" panose="020B0600070205080204" pitchFamily="50" charset="-128"/>
                <a:ea typeface="ＭＳ Ｐゴシック" panose="020B0600070205080204" pitchFamily="50" charset="-128"/>
              </a:rPr>
              <a:t>Learning</a:t>
            </a:r>
            <a:r>
              <a:rPr kumimoji="1" lang="ja-JP" altLang="en-US" sz="2000" dirty="0">
                <a:latin typeface="ＭＳ Ｐゴシック" panose="020B0600070205080204" pitchFamily="50" charset="-128"/>
                <a:ea typeface="ＭＳ Ｐゴシック" panose="020B0600070205080204" pitchFamily="50" charset="-128"/>
              </a:rPr>
              <a:t> </a:t>
            </a:r>
            <a:r>
              <a:rPr kumimoji="1" lang="en-US" altLang="ja-JP" sz="2000" dirty="0">
                <a:latin typeface="ＭＳ Ｐゴシック" panose="020B0600070205080204" pitchFamily="50" charset="-128"/>
                <a:ea typeface="ＭＳ Ｐゴシック" panose="020B0600070205080204" pitchFamily="50" charset="-128"/>
              </a:rPr>
              <a:t>Rate</a:t>
            </a:r>
            <a:r>
              <a:rPr kumimoji="1" lang="ja-JP" altLang="en-US" sz="2000" dirty="0">
                <a:latin typeface="ＭＳ Ｐゴシック" panose="020B0600070205080204" pitchFamily="50" charset="-128"/>
                <a:ea typeface="ＭＳ Ｐゴシック" panose="020B0600070205080204" pitchFamily="50" charset="-128"/>
              </a:rPr>
              <a:t> の影響により精度が横這い．</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Learning Rate 0.0005 </a:t>
            </a:r>
            <a:r>
              <a:rPr lang="ja-JP" altLang="en-US" sz="2000" dirty="0">
                <a:latin typeface="ＭＳ Ｐゴシック" panose="020B0600070205080204" pitchFamily="50" charset="-128"/>
                <a:ea typeface="ＭＳ Ｐゴシック" panose="020B0600070205080204" pitchFamily="50" charset="-128"/>
              </a:rPr>
              <a:t>から精度上昇．</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en-US" altLang="ja-JP" sz="2000" dirty="0">
                <a:latin typeface="ＭＳ Ｐゴシック" panose="020B0600070205080204" pitchFamily="50" charset="-128"/>
                <a:ea typeface="ＭＳ Ｐゴシック" panose="020B0600070205080204" pitchFamily="50" charset="-128"/>
              </a:rPr>
              <a:t>Learning Rate 0.0001 </a:t>
            </a:r>
            <a:r>
              <a:rPr kumimoji="1" lang="ja-JP" altLang="en-US" sz="2000" dirty="0">
                <a:latin typeface="ＭＳ Ｐゴシック" panose="020B0600070205080204" pitchFamily="50" charset="-128"/>
                <a:ea typeface="ＭＳ Ｐゴシック" panose="020B0600070205080204" pitchFamily="50" charset="-128"/>
              </a:rPr>
              <a:t>になった時点で上昇停滞．</a:t>
            </a:r>
          </a:p>
        </p:txBody>
      </p:sp>
      <p:sp>
        <p:nvSpPr>
          <p:cNvPr id="14" name="テキスト ボックス 13">
            <a:extLst>
              <a:ext uri="{FF2B5EF4-FFF2-40B4-BE49-F238E27FC236}">
                <a16:creationId xmlns:a16="http://schemas.microsoft.com/office/drawing/2014/main" id="{89E3FAB4-959B-4A04-BB80-FC15A308550C}"/>
              </a:ext>
            </a:extLst>
          </p:cNvPr>
          <p:cNvSpPr txBox="1"/>
          <p:nvPr/>
        </p:nvSpPr>
        <p:spPr>
          <a:xfrm>
            <a:off x="3747088" y="2128399"/>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横這い</a:t>
            </a:r>
            <a:endParaRPr kumimoji="1" lang="ja-JP" altLang="en-US" dirty="0"/>
          </a:p>
        </p:txBody>
      </p:sp>
      <p:sp>
        <p:nvSpPr>
          <p:cNvPr id="5" name="楕円 4">
            <a:extLst>
              <a:ext uri="{FF2B5EF4-FFF2-40B4-BE49-F238E27FC236}">
                <a16:creationId xmlns:a16="http://schemas.microsoft.com/office/drawing/2014/main" id="{16559E2B-3670-4A89-80E6-311F6F5D7B09}"/>
              </a:ext>
            </a:extLst>
          </p:cNvPr>
          <p:cNvSpPr/>
          <p:nvPr/>
        </p:nvSpPr>
        <p:spPr>
          <a:xfrm>
            <a:off x="3733799" y="1646800"/>
            <a:ext cx="980687"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430BC26-1612-42B3-A1C7-2B4FE4E8B27E}"/>
              </a:ext>
            </a:extLst>
          </p:cNvPr>
          <p:cNvSpPr/>
          <p:nvPr/>
        </p:nvSpPr>
        <p:spPr>
          <a:xfrm rot="21236320">
            <a:off x="4910147" y="1446745"/>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4C556F6D-4E17-4F70-BF1F-D5EC614E6150}"/>
              </a:ext>
            </a:extLst>
          </p:cNvPr>
          <p:cNvSpPr txBox="1"/>
          <p:nvPr/>
        </p:nvSpPr>
        <p:spPr>
          <a:xfrm>
            <a:off x="5352866" y="1907358"/>
            <a:ext cx="1210588" cy="400110"/>
          </a:xfrm>
          <a:prstGeom prst="rect">
            <a:avLst/>
          </a:prstGeom>
          <a:solidFill>
            <a:schemeClr val="bg1"/>
          </a:solidFill>
          <a:ln>
            <a:solidFill>
              <a:schemeClr val="tx1"/>
            </a:solidFill>
          </a:ln>
        </p:spPr>
        <p:txBody>
          <a:bodyPr wrap="none" rtlCol="0">
            <a:spAutoFit/>
          </a:bodyPr>
          <a:lstStyle/>
          <a:p>
            <a:r>
              <a:rPr kumimoji="1" lang="ja-JP" altLang="en-US" sz="2000" dirty="0"/>
              <a:t>精度上昇</a:t>
            </a:r>
          </a:p>
        </p:txBody>
      </p:sp>
    </p:spTree>
    <p:extLst>
      <p:ext uri="{BB962C8B-B14F-4D97-AF65-F5344CB8AC3E}">
        <p14:creationId xmlns:p14="http://schemas.microsoft.com/office/powerpoint/2010/main" val="274117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19098692"/>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21</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216211"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1020539" y="4755053"/>
            <a:ext cx="7102922" cy="1494512"/>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Initial Learning Rate </a:t>
            </a:r>
            <a:r>
              <a:rPr lang="ja-JP" altLang="en-US" sz="2000" dirty="0">
                <a:latin typeface="ＭＳ Ｐゴシック" panose="020B0600070205080204" pitchFamily="50" charset="-128"/>
                <a:ea typeface="ＭＳ Ｐゴシック" panose="020B0600070205080204" pitchFamily="50" charset="-128"/>
              </a:rPr>
              <a:t>を</a:t>
            </a:r>
            <a:r>
              <a:rPr lang="en-US" altLang="ja-JP" sz="2000" dirty="0">
                <a:latin typeface="ＭＳ Ｐゴシック" panose="020B0600070205080204" pitchFamily="50" charset="-128"/>
                <a:ea typeface="ＭＳ Ｐゴシック" panose="020B0600070205080204" pitchFamily="50" charset="-128"/>
              </a:rPr>
              <a:t>0.01 </a:t>
            </a:r>
            <a:r>
              <a:rPr lang="ja-JP" altLang="en-US" sz="2000" dirty="0">
                <a:latin typeface="ＭＳ Ｐゴシック" panose="020B0600070205080204" pitchFamily="50" charset="-128"/>
                <a:ea typeface="ＭＳ Ｐゴシック" panose="020B0600070205080204" pitchFamily="50" charset="-128"/>
              </a:rPr>
              <a:t>に設定．</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en-US" altLang="ja-JP" sz="2000" dirty="0">
                <a:latin typeface="ＭＳ Ｐゴシック" panose="020B0600070205080204" pitchFamily="50" charset="-128"/>
                <a:ea typeface="ＭＳ Ｐゴシック" panose="020B0600070205080204" pitchFamily="50" charset="-128"/>
              </a:rPr>
              <a:t>Learning Rate 0.0025 </a:t>
            </a:r>
            <a:r>
              <a:rPr lang="ja-JP" altLang="en-US" sz="2000" dirty="0">
                <a:latin typeface="ＭＳ Ｐゴシック" panose="020B0600070205080204" pitchFamily="50" charset="-128"/>
                <a:ea typeface="ＭＳ Ｐゴシック" panose="020B0600070205080204" pitchFamily="50" charset="-128"/>
              </a:rPr>
              <a:t>から</a:t>
            </a:r>
            <a:r>
              <a:rPr kumimoji="1" lang="ja-JP" altLang="en-US" sz="2000" dirty="0">
                <a:latin typeface="ＭＳ Ｐゴシック" panose="020B0600070205080204" pitchFamily="50" charset="-128"/>
                <a:ea typeface="ＭＳ Ｐゴシック" panose="020B0600070205080204" pitchFamily="50" charset="-128"/>
              </a:rPr>
              <a:t>精度が急激に上昇．</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Learning Rate 0.0005 </a:t>
            </a:r>
            <a:r>
              <a:rPr lang="ja-JP" altLang="en-US" sz="2000" dirty="0">
                <a:latin typeface="ＭＳ Ｐゴシック" panose="020B0600070205080204" pitchFamily="50" charset="-128"/>
                <a:ea typeface="ＭＳ Ｐゴシック" panose="020B0600070205080204" pitchFamily="50" charset="-128"/>
              </a:rPr>
              <a:t>での精度と比べて上昇幅が小さい．</a:t>
            </a:r>
          </a:p>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精度上昇が短期間で進行</a:t>
            </a:r>
          </a:p>
        </p:txBody>
      </p:sp>
      <p:grpSp>
        <p:nvGrpSpPr>
          <p:cNvPr id="7" name="グループ化 6">
            <a:extLst>
              <a:ext uri="{FF2B5EF4-FFF2-40B4-BE49-F238E27FC236}">
                <a16:creationId xmlns:a16="http://schemas.microsoft.com/office/drawing/2014/main" id="{7348DDC9-5F8E-47E9-80B1-5F18782FE699}"/>
              </a:ext>
            </a:extLst>
          </p:cNvPr>
          <p:cNvGrpSpPr/>
          <p:nvPr/>
        </p:nvGrpSpPr>
        <p:grpSpPr>
          <a:xfrm>
            <a:off x="3556000" y="1242781"/>
            <a:ext cx="5463013" cy="3353143"/>
            <a:chOff x="3556000" y="1242781"/>
            <a:chExt cx="5463013" cy="3353143"/>
          </a:xfrm>
        </p:grpSpPr>
        <p:pic>
          <p:nvPicPr>
            <p:cNvPr id="3" name="図 2" descr="グラフ&#10;&#10;自動的に生成された説明">
              <a:extLst>
                <a:ext uri="{FF2B5EF4-FFF2-40B4-BE49-F238E27FC236}">
                  <a16:creationId xmlns:a16="http://schemas.microsoft.com/office/drawing/2014/main" id="{1720F985-8168-44E1-8463-5C6ADF63E740}"/>
                </a:ext>
              </a:extLst>
            </p:cNvPr>
            <p:cNvPicPr>
              <a:picLocks noChangeAspect="1"/>
            </p:cNvPicPr>
            <p:nvPr/>
          </p:nvPicPr>
          <p:blipFill rotWithShape="1">
            <a:blip r:embed="rId3">
              <a:extLst>
                <a:ext uri="{28A0092B-C50C-407E-A947-70E740481C1C}">
                  <a14:useLocalDpi xmlns:a14="http://schemas.microsoft.com/office/drawing/2010/main" val="0"/>
                </a:ext>
              </a:extLst>
            </a:blip>
            <a:srcRect l="729" t="6476" r="17867" b="1369"/>
            <a:stretch/>
          </p:blipFill>
          <p:spPr>
            <a:xfrm>
              <a:off x="3556000" y="1242781"/>
              <a:ext cx="5463013" cy="3353143"/>
            </a:xfrm>
            <a:prstGeom prst="rect">
              <a:avLst/>
            </a:prstGeom>
          </p:spPr>
        </p:pic>
        <p:sp>
          <p:nvSpPr>
            <p:cNvPr id="14" name="テキスト ボックス 13">
              <a:extLst>
                <a:ext uri="{FF2B5EF4-FFF2-40B4-BE49-F238E27FC236}">
                  <a16:creationId xmlns:a16="http://schemas.microsoft.com/office/drawing/2014/main" id="{89E3FAB4-959B-4A04-BB80-FC15A308550C}"/>
                </a:ext>
              </a:extLst>
            </p:cNvPr>
            <p:cNvSpPr txBox="1"/>
            <p:nvPr/>
          </p:nvSpPr>
          <p:spPr>
            <a:xfrm>
              <a:off x="3747088" y="2128399"/>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横這い</a:t>
              </a:r>
              <a:endParaRPr kumimoji="1" lang="ja-JP" altLang="en-US" dirty="0"/>
            </a:p>
          </p:txBody>
        </p:sp>
        <p:sp>
          <p:nvSpPr>
            <p:cNvPr id="5" name="楕円 4">
              <a:extLst>
                <a:ext uri="{FF2B5EF4-FFF2-40B4-BE49-F238E27FC236}">
                  <a16:creationId xmlns:a16="http://schemas.microsoft.com/office/drawing/2014/main" id="{16559E2B-3670-4A89-80E6-311F6F5D7B09}"/>
                </a:ext>
              </a:extLst>
            </p:cNvPr>
            <p:cNvSpPr/>
            <p:nvPr/>
          </p:nvSpPr>
          <p:spPr>
            <a:xfrm>
              <a:off x="3733799" y="1646800"/>
              <a:ext cx="980687"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430BC26-1612-42B3-A1C7-2B4FE4E8B27E}"/>
                </a:ext>
              </a:extLst>
            </p:cNvPr>
            <p:cNvSpPr/>
            <p:nvPr/>
          </p:nvSpPr>
          <p:spPr>
            <a:xfrm>
              <a:off x="4892285" y="1386109"/>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3145A7E-5C06-44EF-8173-8A52FAB8DDC8}"/>
                </a:ext>
              </a:extLst>
            </p:cNvPr>
            <p:cNvSpPr txBox="1"/>
            <p:nvPr/>
          </p:nvSpPr>
          <p:spPr>
            <a:xfrm>
              <a:off x="5503933" y="1828442"/>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横這い</a:t>
              </a:r>
              <a:endParaRPr kumimoji="1" lang="ja-JP" altLang="en-US" dirty="0"/>
            </a:p>
          </p:txBody>
        </p:sp>
        <p:sp>
          <p:nvSpPr>
            <p:cNvPr id="20" name="楕円 19">
              <a:extLst>
                <a:ext uri="{FF2B5EF4-FFF2-40B4-BE49-F238E27FC236}">
                  <a16:creationId xmlns:a16="http://schemas.microsoft.com/office/drawing/2014/main" id="{E657D3FA-4C28-447B-9CF0-EB4C9EE09B01}"/>
                </a:ext>
              </a:extLst>
            </p:cNvPr>
            <p:cNvSpPr/>
            <p:nvPr/>
          </p:nvSpPr>
          <p:spPr>
            <a:xfrm>
              <a:off x="3754363" y="3990324"/>
              <a:ext cx="2061221"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C885B378-E64F-440D-B507-A6E2A6D05A28}"/>
                </a:ext>
              </a:extLst>
            </p:cNvPr>
            <p:cNvSpPr txBox="1"/>
            <p:nvPr/>
          </p:nvSpPr>
          <p:spPr>
            <a:xfrm>
              <a:off x="5117509" y="3584779"/>
              <a:ext cx="1467068" cy="400110"/>
            </a:xfrm>
            <a:prstGeom prst="rect">
              <a:avLst/>
            </a:prstGeom>
            <a:solidFill>
              <a:schemeClr val="bg1"/>
            </a:solidFill>
            <a:ln>
              <a:solidFill>
                <a:schemeClr val="tx1"/>
              </a:solidFill>
            </a:ln>
          </p:spPr>
          <p:txBody>
            <a:bodyPr wrap="none" rtlCol="0">
              <a:spAutoFit/>
            </a:bodyPr>
            <a:lstStyle/>
            <a:p>
              <a:r>
                <a:rPr lang="ja-JP" altLang="en-US" sz="2000" dirty="0"/>
                <a:t>激しい振動</a:t>
              </a:r>
              <a:endParaRPr kumimoji="1" lang="ja-JP" altLang="en-US" dirty="0"/>
            </a:p>
          </p:txBody>
        </p:sp>
        <p:sp>
          <p:nvSpPr>
            <p:cNvPr id="22" name="楕円 21">
              <a:extLst>
                <a:ext uri="{FF2B5EF4-FFF2-40B4-BE49-F238E27FC236}">
                  <a16:creationId xmlns:a16="http://schemas.microsoft.com/office/drawing/2014/main" id="{A7C6335B-6CC0-4975-B4A0-419823A53855}"/>
                </a:ext>
              </a:extLst>
            </p:cNvPr>
            <p:cNvSpPr/>
            <p:nvPr/>
          </p:nvSpPr>
          <p:spPr>
            <a:xfrm>
              <a:off x="7652801" y="3990324"/>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56093E7-8D86-4134-93F7-C81D5724257D}"/>
                </a:ext>
              </a:extLst>
            </p:cNvPr>
            <p:cNvSpPr/>
            <p:nvPr/>
          </p:nvSpPr>
          <p:spPr>
            <a:xfrm>
              <a:off x="7663028" y="1386109"/>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25320EFE-D9CF-480D-846A-4A67DC51284E}"/>
                </a:ext>
              </a:extLst>
            </p:cNvPr>
            <p:cNvCxnSpPr>
              <a:cxnSpLocks/>
            </p:cNvCxnSpPr>
            <p:nvPr/>
          </p:nvCxnSpPr>
          <p:spPr>
            <a:xfrm>
              <a:off x="8218256" y="1798126"/>
              <a:ext cx="0" cy="218676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A00A49A-4644-4324-86E3-2A22A6712A1F}"/>
                </a:ext>
              </a:extLst>
            </p:cNvPr>
            <p:cNvSpPr txBox="1"/>
            <p:nvPr/>
          </p:nvSpPr>
          <p:spPr>
            <a:xfrm>
              <a:off x="6782503" y="2800760"/>
              <a:ext cx="2236510" cy="400110"/>
            </a:xfrm>
            <a:prstGeom prst="rect">
              <a:avLst/>
            </a:prstGeom>
            <a:solidFill>
              <a:schemeClr val="bg1"/>
            </a:solidFill>
            <a:ln>
              <a:solidFill>
                <a:schemeClr val="tx1"/>
              </a:solidFill>
            </a:ln>
          </p:spPr>
          <p:txBody>
            <a:bodyPr wrap="none" rtlCol="0">
              <a:spAutoFit/>
            </a:bodyPr>
            <a:lstStyle/>
            <a:p>
              <a:r>
                <a:rPr kumimoji="1" lang="ja-JP" altLang="en-US" sz="2000" dirty="0"/>
                <a:t>あまり変化しない</a:t>
              </a:r>
              <a:endParaRPr kumimoji="1" lang="ja-JP" altLang="en-US" dirty="0"/>
            </a:p>
          </p:txBody>
        </p:sp>
      </p:grpSp>
    </p:spTree>
    <p:extLst>
      <p:ext uri="{BB962C8B-B14F-4D97-AF65-F5344CB8AC3E}">
        <p14:creationId xmlns:p14="http://schemas.microsoft.com/office/powerpoint/2010/main" val="1159147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棒グラフ&#10;&#10;自動的に生成された説明">
            <a:extLst>
              <a:ext uri="{FF2B5EF4-FFF2-40B4-BE49-F238E27FC236}">
                <a16:creationId xmlns:a16="http://schemas.microsoft.com/office/drawing/2014/main" id="{4E92426A-EEFD-4206-BA75-BF00C5B4D5F2}"/>
              </a:ext>
            </a:extLst>
          </p:cNvPr>
          <p:cNvPicPr>
            <a:picLocks noChangeAspect="1"/>
          </p:cNvPicPr>
          <p:nvPr/>
        </p:nvPicPr>
        <p:blipFill rotWithShape="1">
          <a:blip r:embed="rId3">
            <a:extLst>
              <a:ext uri="{28A0092B-C50C-407E-A947-70E740481C1C}">
                <a14:useLocalDpi xmlns:a14="http://schemas.microsoft.com/office/drawing/2010/main" val="0"/>
              </a:ext>
            </a:extLst>
          </a:blip>
          <a:srcRect l="643" t="4862" r="16704" b="967"/>
          <a:stretch/>
        </p:blipFill>
        <p:spPr>
          <a:xfrm>
            <a:off x="3562617" y="1258148"/>
            <a:ext cx="5555712" cy="3352890"/>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extLst>
              <p:ext uri="{D42A27DB-BD31-4B8C-83A1-F6EECF244321}">
                <p14:modId xmlns:p14="http://schemas.microsoft.com/office/powerpoint/2010/main" val="3865099549"/>
              </p:ext>
            </p:extLst>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22</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216211"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17" name="テキスト ボックス 16">
            <a:extLst>
              <a:ext uri="{FF2B5EF4-FFF2-40B4-BE49-F238E27FC236}">
                <a16:creationId xmlns:a16="http://schemas.microsoft.com/office/drawing/2014/main" id="{4C63FEE3-4EB3-4872-8CA2-648C33F74496}"/>
              </a:ext>
            </a:extLst>
          </p:cNvPr>
          <p:cNvSpPr txBox="1"/>
          <p:nvPr/>
        </p:nvSpPr>
        <p:spPr>
          <a:xfrm>
            <a:off x="1020539" y="4755053"/>
            <a:ext cx="7102922" cy="1123064"/>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Initial Learning Rate </a:t>
            </a:r>
            <a:r>
              <a:rPr lang="ja-JP" altLang="en-US" sz="2000" dirty="0">
                <a:latin typeface="ＭＳ Ｐゴシック" panose="020B0600070205080204" pitchFamily="50" charset="-128"/>
                <a:ea typeface="ＭＳ Ｐゴシック" panose="020B0600070205080204" pitchFamily="50" charset="-128"/>
              </a:rPr>
              <a:t>を</a:t>
            </a:r>
            <a:r>
              <a:rPr lang="en-US" altLang="ja-JP" sz="2000" dirty="0">
                <a:latin typeface="ＭＳ Ｐゴシック" panose="020B0600070205080204" pitchFamily="50" charset="-128"/>
                <a:ea typeface="ＭＳ Ｐゴシック" panose="020B0600070205080204" pitchFamily="50" charset="-128"/>
              </a:rPr>
              <a:t>0.001 </a:t>
            </a:r>
            <a:r>
              <a:rPr lang="ja-JP" altLang="en-US" sz="2000" dirty="0">
                <a:latin typeface="ＭＳ Ｐゴシック" panose="020B0600070205080204" pitchFamily="50" charset="-128"/>
                <a:ea typeface="ＭＳ Ｐゴシック" panose="020B0600070205080204" pitchFamily="50" charset="-128"/>
              </a:rPr>
              <a:t>に戻した．</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最初から精度が上昇</a:t>
            </a:r>
            <a:r>
              <a:rPr kumimoji="1" lang="en-US" altLang="ja-JP" sz="2000" dirty="0">
                <a:latin typeface="ＭＳ Ｐゴシック" panose="020B0600070205080204" pitchFamily="50" charset="-128"/>
                <a:ea typeface="ＭＳ Ｐゴシック" panose="020B0600070205080204" pitchFamily="50" charset="-128"/>
              </a:rPr>
              <a:t>.</a:t>
            </a:r>
            <a:endParaRPr lang="ja-JP" altLang="en-US"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A</a:t>
            </a:r>
            <a:r>
              <a:rPr kumimoji="1" lang="en-US" altLang="ja-JP" sz="2000" dirty="0">
                <a:latin typeface="ＭＳ Ｐゴシック" panose="020B0600070205080204" pitchFamily="50" charset="-128"/>
                <a:ea typeface="ＭＳ Ｐゴシック" panose="020B0600070205080204" pitchFamily="50" charset="-128"/>
              </a:rPr>
              <a:t>ccuracy: 90 </a:t>
            </a:r>
            <a:r>
              <a:rPr kumimoji="1" lang="ja-JP" altLang="en-US" sz="2000" dirty="0">
                <a:latin typeface="ＭＳ Ｐゴシック" panose="020B0600070205080204" pitchFamily="50" charset="-128"/>
                <a:ea typeface="ＭＳ Ｐゴシック" panose="020B0600070205080204" pitchFamily="50" charset="-128"/>
              </a:rPr>
              <a:t>程度に収束．</a:t>
            </a:r>
          </a:p>
        </p:txBody>
      </p:sp>
      <p:grpSp>
        <p:nvGrpSpPr>
          <p:cNvPr id="7" name="グループ化 6">
            <a:extLst>
              <a:ext uri="{FF2B5EF4-FFF2-40B4-BE49-F238E27FC236}">
                <a16:creationId xmlns:a16="http://schemas.microsoft.com/office/drawing/2014/main" id="{7348DDC9-5F8E-47E9-80B1-5F18782FE699}"/>
              </a:ext>
            </a:extLst>
          </p:cNvPr>
          <p:cNvGrpSpPr/>
          <p:nvPr/>
        </p:nvGrpSpPr>
        <p:grpSpPr>
          <a:xfrm>
            <a:off x="2941643" y="1044303"/>
            <a:ext cx="6077370" cy="3519056"/>
            <a:chOff x="2941643" y="1044303"/>
            <a:chExt cx="6077370" cy="3519056"/>
          </a:xfrm>
        </p:grpSpPr>
        <p:sp>
          <p:nvSpPr>
            <p:cNvPr id="14" name="テキスト ボックス 13">
              <a:extLst>
                <a:ext uri="{FF2B5EF4-FFF2-40B4-BE49-F238E27FC236}">
                  <a16:creationId xmlns:a16="http://schemas.microsoft.com/office/drawing/2014/main" id="{89E3FAB4-959B-4A04-BB80-FC15A308550C}"/>
                </a:ext>
              </a:extLst>
            </p:cNvPr>
            <p:cNvSpPr txBox="1"/>
            <p:nvPr/>
          </p:nvSpPr>
          <p:spPr>
            <a:xfrm>
              <a:off x="2941643" y="1044303"/>
              <a:ext cx="954107" cy="400110"/>
            </a:xfrm>
            <a:prstGeom prst="rect">
              <a:avLst/>
            </a:prstGeom>
            <a:solidFill>
              <a:schemeClr val="bg1"/>
            </a:solidFill>
            <a:ln>
              <a:solidFill>
                <a:schemeClr val="tx1"/>
              </a:solidFill>
            </a:ln>
          </p:spPr>
          <p:txBody>
            <a:bodyPr wrap="none" rtlCol="0">
              <a:spAutoFit/>
            </a:bodyPr>
            <a:lstStyle/>
            <a:p>
              <a:r>
                <a:rPr kumimoji="1" lang="ja-JP" altLang="en-US" sz="2000" dirty="0"/>
                <a:t>急上昇</a:t>
              </a:r>
              <a:endParaRPr kumimoji="1" lang="ja-JP" altLang="en-US" dirty="0"/>
            </a:p>
          </p:txBody>
        </p:sp>
        <p:sp>
          <p:nvSpPr>
            <p:cNvPr id="5" name="楕円 4">
              <a:extLst>
                <a:ext uri="{FF2B5EF4-FFF2-40B4-BE49-F238E27FC236}">
                  <a16:creationId xmlns:a16="http://schemas.microsoft.com/office/drawing/2014/main" id="{16559E2B-3670-4A89-80E6-311F6F5D7B09}"/>
                </a:ext>
              </a:extLst>
            </p:cNvPr>
            <p:cNvSpPr/>
            <p:nvPr/>
          </p:nvSpPr>
          <p:spPr>
            <a:xfrm rot="20441554">
              <a:off x="3612759" y="1486324"/>
              <a:ext cx="569130"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430BC26-1612-42B3-A1C7-2B4FE4E8B27E}"/>
                </a:ext>
              </a:extLst>
            </p:cNvPr>
            <p:cNvSpPr/>
            <p:nvPr/>
          </p:nvSpPr>
          <p:spPr>
            <a:xfrm>
              <a:off x="4232031" y="1286269"/>
              <a:ext cx="1167139"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3145A7E-5C06-44EF-8173-8A52FAB8DDC8}"/>
                </a:ext>
              </a:extLst>
            </p:cNvPr>
            <p:cNvSpPr txBox="1"/>
            <p:nvPr/>
          </p:nvSpPr>
          <p:spPr>
            <a:xfrm>
              <a:off x="4587349" y="1769216"/>
              <a:ext cx="697627" cy="400110"/>
            </a:xfrm>
            <a:prstGeom prst="rect">
              <a:avLst/>
            </a:prstGeom>
            <a:solidFill>
              <a:schemeClr val="bg1"/>
            </a:solidFill>
            <a:ln>
              <a:solidFill>
                <a:schemeClr val="tx1"/>
              </a:solidFill>
            </a:ln>
          </p:spPr>
          <p:txBody>
            <a:bodyPr wrap="none" rtlCol="0">
              <a:spAutoFit/>
            </a:bodyPr>
            <a:lstStyle/>
            <a:p>
              <a:r>
                <a:rPr lang="ja-JP" altLang="en-US" sz="2000" dirty="0"/>
                <a:t>振動</a:t>
              </a:r>
              <a:endParaRPr kumimoji="1" lang="ja-JP" altLang="en-US" dirty="0"/>
            </a:p>
          </p:txBody>
        </p:sp>
        <p:sp>
          <p:nvSpPr>
            <p:cNvPr id="22" name="楕円 21">
              <a:extLst>
                <a:ext uri="{FF2B5EF4-FFF2-40B4-BE49-F238E27FC236}">
                  <a16:creationId xmlns:a16="http://schemas.microsoft.com/office/drawing/2014/main" id="{A7C6335B-6CC0-4975-B4A0-419823A53855}"/>
                </a:ext>
              </a:extLst>
            </p:cNvPr>
            <p:cNvSpPr/>
            <p:nvPr/>
          </p:nvSpPr>
          <p:spPr>
            <a:xfrm>
              <a:off x="6223000" y="4163249"/>
              <a:ext cx="2698145"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056093E7-8D86-4134-93F7-C81D5724257D}"/>
                </a:ext>
              </a:extLst>
            </p:cNvPr>
            <p:cNvSpPr/>
            <p:nvPr/>
          </p:nvSpPr>
          <p:spPr>
            <a:xfrm>
              <a:off x="5905950" y="1377467"/>
              <a:ext cx="2930834"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5" name="直線矢印コネクタ 24">
              <a:extLst>
                <a:ext uri="{FF2B5EF4-FFF2-40B4-BE49-F238E27FC236}">
                  <a16:creationId xmlns:a16="http://schemas.microsoft.com/office/drawing/2014/main" id="{25320EFE-D9CF-480D-846A-4A67DC51284E}"/>
                </a:ext>
              </a:extLst>
            </p:cNvPr>
            <p:cNvCxnSpPr>
              <a:cxnSpLocks/>
            </p:cNvCxnSpPr>
            <p:nvPr/>
          </p:nvCxnSpPr>
          <p:spPr>
            <a:xfrm>
              <a:off x="7443556" y="1798126"/>
              <a:ext cx="0" cy="2365123"/>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A00A49A-4644-4324-86E3-2A22A6712A1F}"/>
                </a:ext>
              </a:extLst>
            </p:cNvPr>
            <p:cNvSpPr txBox="1"/>
            <p:nvPr/>
          </p:nvSpPr>
          <p:spPr>
            <a:xfrm>
              <a:off x="6782503" y="2800760"/>
              <a:ext cx="2236510" cy="400110"/>
            </a:xfrm>
            <a:prstGeom prst="rect">
              <a:avLst/>
            </a:prstGeom>
            <a:solidFill>
              <a:schemeClr val="bg1"/>
            </a:solidFill>
            <a:ln>
              <a:solidFill>
                <a:schemeClr val="tx1"/>
              </a:solidFill>
            </a:ln>
          </p:spPr>
          <p:txBody>
            <a:bodyPr wrap="none" rtlCol="0">
              <a:spAutoFit/>
            </a:bodyPr>
            <a:lstStyle/>
            <a:p>
              <a:r>
                <a:rPr kumimoji="1" lang="ja-JP" altLang="en-US" sz="2000" dirty="0"/>
                <a:t>あまり変化しない</a:t>
              </a:r>
              <a:endParaRPr kumimoji="1" lang="ja-JP" altLang="en-US" dirty="0"/>
            </a:p>
          </p:txBody>
        </p:sp>
      </p:grpSp>
    </p:spTree>
    <p:extLst>
      <p:ext uri="{BB962C8B-B14F-4D97-AF65-F5344CB8AC3E}">
        <p14:creationId xmlns:p14="http://schemas.microsoft.com/office/powerpoint/2010/main" val="210979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AD3931C-FAD7-491C-B83E-B0BF57B6962C}"/>
              </a:ext>
            </a:extLst>
          </p:cNvPr>
          <p:cNvSpPr/>
          <p:nvPr/>
        </p:nvSpPr>
        <p:spPr>
          <a:xfrm>
            <a:off x="238893" y="968184"/>
            <a:ext cx="8754175" cy="3286316"/>
          </a:xfrm>
          <a:prstGeom prst="roundRect">
            <a:avLst>
              <a:gd name="adj" fmla="val 2368"/>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23</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2D364079-3FBF-4F08-BDD9-28791B5239FE}"/>
              </a:ext>
            </a:extLst>
          </p:cNvPr>
          <p:cNvSpPr txBox="1"/>
          <p:nvPr/>
        </p:nvSpPr>
        <p:spPr>
          <a:xfrm>
            <a:off x="274169" y="506519"/>
            <a:ext cx="2954655" cy="461665"/>
          </a:xfrm>
          <a:prstGeom prst="rect">
            <a:avLst/>
          </a:prstGeom>
          <a:noFill/>
        </p:spPr>
        <p:txBody>
          <a:bodyPr wrap="none" rtlCol="0">
            <a:spAutoFit/>
          </a:bodyPr>
          <a:lstStyle/>
          <a:p>
            <a:r>
              <a:rPr lang="ja-JP" altLang="en-US" sz="2400" dirty="0"/>
              <a:t>差分画像のグレー化</a:t>
            </a:r>
            <a:endParaRPr kumimoji="1" lang="ja-JP" altLang="en-US" sz="2400" dirty="0"/>
          </a:p>
        </p:txBody>
      </p:sp>
      <p:grpSp>
        <p:nvGrpSpPr>
          <p:cNvPr id="28" name="グループ化 27">
            <a:extLst>
              <a:ext uri="{FF2B5EF4-FFF2-40B4-BE49-F238E27FC236}">
                <a16:creationId xmlns:a16="http://schemas.microsoft.com/office/drawing/2014/main" id="{064D589B-1BD3-407F-9E0A-7F673E44EFB8}"/>
              </a:ext>
            </a:extLst>
          </p:cNvPr>
          <p:cNvGrpSpPr/>
          <p:nvPr/>
        </p:nvGrpSpPr>
        <p:grpSpPr>
          <a:xfrm>
            <a:off x="549472" y="1169902"/>
            <a:ext cx="2404048" cy="2871953"/>
            <a:chOff x="3556000" y="1242781"/>
            <a:chExt cx="2806841" cy="3353143"/>
          </a:xfrm>
        </p:grpSpPr>
        <p:pic>
          <p:nvPicPr>
            <p:cNvPr id="29" name="図 28" descr="グラフ&#10;&#10;自動的に生成された説明">
              <a:extLst>
                <a:ext uri="{FF2B5EF4-FFF2-40B4-BE49-F238E27FC236}">
                  <a16:creationId xmlns:a16="http://schemas.microsoft.com/office/drawing/2014/main" id="{412A8642-DDED-452D-AC3D-1180377BBFA8}"/>
                </a:ext>
              </a:extLst>
            </p:cNvPr>
            <p:cNvPicPr>
              <a:picLocks noChangeAspect="1"/>
            </p:cNvPicPr>
            <p:nvPr/>
          </p:nvPicPr>
          <p:blipFill rotWithShape="1">
            <a:blip r:embed="rId3">
              <a:extLst>
                <a:ext uri="{28A0092B-C50C-407E-A947-70E740481C1C}">
                  <a14:useLocalDpi xmlns:a14="http://schemas.microsoft.com/office/drawing/2010/main" val="0"/>
                </a:ext>
              </a:extLst>
            </a:blip>
            <a:srcRect l="729" t="6476" r="57447" b="1369"/>
            <a:stretch/>
          </p:blipFill>
          <p:spPr>
            <a:xfrm>
              <a:off x="3556000" y="1242781"/>
              <a:ext cx="2806841" cy="3353143"/>
            </a:xfrm>
            <a:prstGeom prst="rect">
              <a:avLst/>
            </a:prstGeom>
          </p:spPr>
        </p:pic>
        <p:sp>
          <p:nvSpPr>
            <p:cNvPr id="34" name="楕円 33">
              <a:extLst>
                <a:ext uri="{FF2B5EF4-FFF2-40B4-BE49-F238E27FC236}">
                  <a16:creationId xmlns:a16="http://schemas.microsoft.com/office/drawing/2014/main" id="{19B8C32E-25F7-49CB-85C0-1CA00CCD464D}"/>
                </a:ext>
              </a:extLst>
            </p:cNvPr>
            <p:cNvSpPr/>
            <p:nvPr/>
          </p:nvSpPr>
          <p:spPr>
            <a:xfrm>
              <a:off x="3754363" y="3990324"/>
              <a:ext cx="2061221"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678E61E9-7EE1-4A35-8E2B-97734724A23E}"/>
                </a:ext>
              </a:extLst>
            </p:cNvPr>
            <p:cNvSpPr txBox="1"/>
            <p:nvPr/>
          </p:nvSpPr>
          <p:spPr>
            <a:xfrm>
              <a:off x="4001089" y="3470759"/>
              <a:ext cx="1734536" cy="467148"/>
            </a:xfrm>
            <a:prstGeom prst="rect">
              <a:avLst/>
            </a:prstGeom>
            <a:solidFill>
              <a:schemeClr val="bg1"/>
            </a:solidFill>
            <a:ln>
              <a:solidFill>
                <a:schemeClr val="tx1"/>
              </a:solidFill>
            </a:ln>
          </p:spPr>
          <p:txBody>
            <a:bodyPr wrap="square" rtlCol="0">
              <a:spAutoFit/>
            </a:bodyPr>
            <a:lstStyle/>
            <a:p>
              <a:r>
                <a:rPr lang="ja-JP" altLang="en-US" sz="2000" dirty="0"/>
                <a:t>激しい振動</a:t>
              </a:r>
              <a:endParaRPr kumimoji="1" lang="ja-JP" altLang="en-US" dirty="0"/>
            </a:p>
          </p:txBody>
        </p:sp>
      </p:grpSp>
      <p:sp>
        <p:nvSpPr>
          <p:cNvPr id="2" name="矢印: 右 1">
            <a:extLst>
              <a:ext uri="{FF2B5EF4-FFF2-40B4-BE49-F238E27FC236}">
                <a16:creationId xmlns:a16="http://schemas.microsoft.com/office/drawing/2014/main" id="{0BCAC834-3FE2-48D2-8993-CA446DD8084A}"/>
              </a:ext>
            </a:extLst>
          </p:cNvPr>
          <p:cNvSpPr/>
          <p:nvPr/>
        </p:nvSpPr>
        <p:spPr>
          <a:xfrm>
            <a:off x="3431465" y="2255759"/>
            <a:ext cx="508000" cy="90170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descr="男, トリック, 若い, やってる が含まれている画像&#10;&#10;自動的に生成された説明">
            <a:extLst>
              <a:ext uri="{FF2B5EF4-FFF2-40B4-BE49-F238E27FC236}">
                <a16:creationId xmlns:a16="http://schemas.microsoft.com/office/drawing/2014/main" id="{14A8439E-59DF-4FD8-A039-18D1795CD99D}"/>
              </a:ext>
            </a:extLst>
          </p:cNvPr>
          <p:cNvPicPr>
            <a:picLocks noChangeAspect="1"/>
          </p:cNvPicPr>
          <p:nvPr/>
        </p:nvPicPr>
        <p:blipFill rotWithShape="1">
          <a:blip r:embed="rId4">
            <a:extLst>
              <a:ext uri="{28A0092B-C50C-407E-A947-70E740481C1C}">
                <a14:useLocalDpi xmlns:a14="http://schemas.microsoft.com/office/drawing/2010/main" val="0"/>
              </a:ext>
            </a:extLst>
          </a:blip>
          <a:srcRect l="50644" r="-1"/>
          <a:stretch/>
        </p:blipFill>
        <p:spPr>
          <a:xfrm>
            <a:off x="6801531" y="1169922"/>
            <a:ext cx="1687083" cy="1706474"/>
          </a:xfrm>
          <a:prstGeom prst="rect">
            <a:avLst/>
          </a:prstGeom>
        </p:spPr>
      </p:pic>
      <p:pic>
        <p:nvPicPr>
          <p:cNvPr id="41" name="図 40" descr="屋外, 男, 水, 立つ が含まれている画像&#10;&#10;自動的に生成された説明">
            <a:extLst>
              <a:ext uri="{FF2B5EF4-FFF2-40B4-BE49-F238E27FC236}">
                <a16:creationId xmlns:a16="http://schemas.microsoft.com/office/drawing/2014/main" id="{87A62106-14D4-4936-9847-3EEFF3E97896}"/>
              </a:ext>
            </a:extLst>
          </p:cNvPr>
          <p:cNvPicPr>
            <a:picLocks noChangeAspect="1"/>
          </p:cNvPicPr>
          <p:nvPr/>
        </p:nvPicPr>
        <p:blipFill rotWithShape="1">
          <a:blip r:embed="rId5">
            <a:extLst>
              <a:ext uri="{28A0092B-C50C-407E-A947-70E740481C1C}">
                <a14:useLocalDpi xmlns:a14="http://schemas.microsoft.com/office/drawing/2010/main" val="0"/>
              </a:ext>
            </a:extLst>
          </a:blip>
          <a:srcRect l="49718"/>
          <a:stretch/>
        </p:blipFill>
        <p:spPr>
          <a:xfrm>
            <a:off x="4516979" y="1163706"/>
            <a:ext cx="1724943" cy="1712690"/>
          </a:xfrm>
          <a:prstGeom prst="rect">
            <a:avLst/>
          </a:prstGeom>
        </p:spPr>
      </p:pic>
      <p:sp>
        <p:nvSpPr>
          <p:cNvPr id="5" name="テキスト ボックス 4">
            <a:extLst>
              <a:ext uri="{FF2B5EF4-FFF2-40B4-BE49-F238E27FC236}">
                <a16:creationId xmlns:a16="http://schemas.microsoft.com/office/drawing/2014/main" id="{6ABE473E-1C61-4C5C-9159-FBBF8DBE40E5}"/>
              </a:ext>
            </a:extLst>
          </p:cNvPr>
          <p:cNvSpPr txBox="1"/>
          <p:nvPr/>
        </p:nvSpPr>
        <p:spPr>
          <a:xfrm>
            <a:off x="4083632" y="3429000"/>
            <a:ext cx="4821475" cy="646331"/>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データセットに共通の色を持つ画像が少ないことが原因の一つと考えられる．</a:t>
            </a:r>
          </a:p>
        </p:txBody>
      </p:sp>
      <p:sp>
        <p:nvSpPr>
          <p:cNvPr id="44" name="矢印: 右 43">
            <a:extLst>
              <a:ext uri="{FF2B5EF4-FFF2-40B4-BE49-F238E27FC236}">
                <a16:creationId xmlns:a16="http://schemas.microsoft.com/office/drawing/2014/main" id="{86992245-6EB9-45A8-83FE-3775AD8E4FC6}"/>
              </a:ext>
            </a:extLst>
          </p:cNvPr>
          <p:cNvSpPr/>
          <p:nvPr/>
        </p:nvSpPr>
        <p:spPr>
          <a:xfrm rot="5400000">
            <a:off x="4325200" y="4148565"/>
            <a:ext cx="508000" cy="9017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descr="写真, 立つ, 乗る, 夜 が含まれている画像&#10;&#10;自動的に生成された説明">
            <a:extLst>
              <a:ext uri="{FF2B5EF4-FFF2-40B4-BE49-F238E27FC236}">
                <a16:creationId xmlns:a16="http://schemas.microsoft.com/office/drawing/2014/main" id="{6DBAB027-D948-4EEC-8410-9457BDB3D0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5909" y="5067004"/>
            <a:ext cx="1505829" cy="1505829"/>
          </a:xfrm>
          <a:prstGeom prst="rect">
            <a:avLst/>
          </a:prstGeom>
        </p:spPr>
      </p:pic>
      <p:pic>
        <p:nvPicPr>
          <p:cNvPr id="13" name="図 12" descr="滝の白黒写真&#10;&#10;自動的に生成された説明">
            <a:extLst>
              <a:ext uri="{FF2B5EF4-FFF2-40B4-BE49-F238E27FC236}">
                <a16:creationId xmlns:a16="http://schemas.microsoft.com/office/drawing/2014/main" id="{774409BB-9A44-4FAD-8478-B16245923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551" y="5067004"/>
            <a:ext cx="1505829" cy="1505829"/>
          </a:xfrm>
          <a:prstGeom prst="rect">
            <a:avLst/>
          </a:prstGeom>
        </p:spPr>
      </p:pic>
      <p:sp>
        <p:nvSpPr>
          <p:cNvPr id="57" name="テキスト ボックス 56">
            <a:extLst>
              <a:ext uri="{FF2B5EF4-FFF2-40B4-BE49-F238E27FC236}">
                <a16:creationId xmlns:a16="http://schemas.microsoft.com/office/drawing/2014/main" id="{9918F230-3F7B-479A-9B56-0264B8082F31}"/>
              </a:ext>
            </a:extLst>
          </p:cNvPr>
          <p:cNvSpPr txBox="1"/>
          <p:nvPr/>
        </p:nvSpPr>
        <p:spPr>
          <a:xfrm>
            <a:off x="4128350" y="5496752"/>
            <a:ext cx="4821475" cy="646331"/>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画像をグレー化することで共通の画素値を持つ画像データを増やす．</a:t>
            </a:r>
          </a:p>
        </p:txBody>
      </p:sp>
    </p:spTree>
    <p:extLst>
      <p:ext uri="{BB962C8B-B14F-4D97-AF65-F5344CB8AC3E}">
        <p14:creationId xmlns:p14="http://schemas.microsoft.com/office/powerpoint/2010/main" val="2619676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棒グラフ&#10;&#10;自動的に生成された説明">
            <a:extLst>
              <a:ext uri="{FF2B5EF4-FFF2-40B4-BE49-F238E27FC236}">
                <a16:creationId xmlns:a16="http://schemas.microsoft.com/office/drawing/2014/main" id="{16DB8303-0BE5-4511-B192-D0AA58BBE005}"/>
              </a:ext>
            </a:extLst>
          </p:cNvPr>
          <p:cNvPicPr>
            <a:picLocks noChangeAspect="1"/>
          </p:cNvPicPr>
          <p:nvPr/>
        </p:nvPicPr>
        <p:blipFill rotWithShape="1">
          <a:blip r:embed="rId3">
            <a:extLst>
              <a:ext uri="{28A0092B-C50C-407E-A947-70E740481C1C}">
                <a14:useLocalDpi xmlns:a14="http://schemas.microsoft.com/office/drawing/2010/main" val="0"/>
              </a:ext>
            </a:extLst>
          </a:blip>
          <a:srcRect l="933" t="7720" r="17467" b="901"/>
          <a:stretch/>
        </p:blipFill>
        <p:spPr>
          <a:xfrm>
            <a:off x="4103990" y="3429000"/>
            <a:ext cx="4708099" cy="2858581"/>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24</a:t>
            </a:fld>
            <a:endParaRPr lang="en-US" sz="1050" b="0" strike="noStrike" spc="-1" dirty="0">
              <a:latin typeface="Times New Roman"/>
            </a:endParaRPr>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1213841" y="1756808"/>
            <a:ext cx="554960" cy="400110"/>
          </a:xfrm>
          <a:prstGeom prst="rect">
            <a:avLst/>
          </a:prstGeom>
          <a:noFill/>
        </p:spPr>
        <p:txBody>
          <a:bodyPr wrap="none" rtlCol="0">
            <a:spAutoFit/>
          </a:bodyPr>
          <a:lstStyle/>
          <a:p>
            <a:r>
              <a:rPr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214902" y="2457643"/>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248677"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948843"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81E63A9C-FD1C-445E-B1D7-05AAFACFCDD1}"/>
              </a:ext>
            </a:extLst>
          </p:cNvPr>
          <p:cNvSpPr txBox="1"/>
          <p:nvPr/>
        </p:nvSpPr>
        <p:spPr>
          <a:xfrm>
            <a:off x="274169" y="506519"/>
            <a:ext cx="6407047" cy="461665"/>
          </a:xfrm>
          <a:prstGeom prst="rect">
            <a:avLst/>
          </a:prstGeom>
          <a:noFill/>
        </p:spPr>
        <p:txBody>
          <a:bodyPr wrap="square" rtlCol="0">
            <a:spAutoFit/>
          </a:bodyPr>
          <a:lstStyle/>
          <a:p>
            <a:r>
              <a:rPr lang="ja-JP" altLang="en-US" sz="2400" dirty="0"/>
              <a:t>差分画像のグレー化したデータセットで訓練</a:t>
            </a:r>
            <a:endParaRPr kumimoji="1" lang="ja-JP" altLang="en-US" sz="2400" dirty="0"/>
          </a:p>
        </p:txBody>
      </p:sp>
      <p:sp>
        <p:nvSpPr>
          <p:cNvPr id="17" name="テキスト ボックス 16">
            <a:extLst>
              <a:ext uri="{FF2B5EF4-FFF2-40B4-BE49-F238E27FC236}">
                <a16:creationId xmlns:a16="http://schemas.microsoft.com/office/drawing/2014/main" id="{E1F201CE-E0ED-4910-807D-18423F6D674E}"/>
              </a:ext>
            </a:extLst>
          </p:cNvPr>
          <p:cNvSpPr txBox="1"/>
          <p:nvPr/>
        </p:nvSpPr>
        <p:spPr>
          <a:xfrm>
            <a:off x="839968" y="99478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5" name="図 4" descr="窓, ウィンドウ, 部屋 が含まれている画像&#10;&#10;自動的に生成された説明">
            <a:extLst>
              <a:ext uri="{FF2B5EF4-FFF2-40B4-BE49-F238E27FC236}">
                <a16:creationId xmlns:a16="http://schemas.microsoft.com/office/drawing/2014/main" id="{2FFCBEED-4E76-46E6-AB81-8AD9B49F96EF}"/>
              </a:ext>
            </a:extLst>
          </p:cNvPr>
          <p:cNvPicPr>
            <a:picLocks noChangeAspect="1"/>
          </p:cNvPicPr>
          <p:nvPr/>
        </p:nvPicPr>
        <p:blipFill rotWithShape="1">
          <a:blip r:embed="rId7">
            <a:extLst>
              <a:ext uri="{28A0092B-C50C-407E-A947-70E740481C1C}">
                <a14:useLocalDpi xmlns:a14="http://schemas.microsoft.com/office/drawing/2010/main" val="0"/>
              </a:ext>
            </a:extLst>
          </a:blip>
          <a:srcRect b="54801"/>
          <a:stretch/>
        </p:blipFill>
        <p:spPr>
          <a:xfrm>
            <a:off x="1946030" y="1600478"/>
            <a:ext cx="3125418" cy="685314"/>
          </a:xfrm>
          <a:prstGeom prst="rect">
            <a:avLst/>
          </a:prstGeom>
        </p:spPr>
      </p:pic>
      <p:pic>
        <p:nvPicPr>
          <p:cNvPr id="10" name="図 9" descr="白黒の写真&#10;&#10;低い精度で自動的に生成された説明">
            <a:extLst>
              <a:ext uri="{FF2B5EF4-FFF2-40B4-BE49-F238E27FC236}">
                <a16:creationId xmlns:a16="http://schemas.microsoft.com/office/drawing/2014/main" id="{D170E6BD-E509-4A83-8E72-FE40C6C42437}"/>
              </a:ext>
            </a:extLst>
          </p:cNvPr>
          <p:cNvPicPr>
            <a:picLocks noChangeAspect="1"/>
          </p:cNvPicPr>
          <p:nvPr/>
        </p:nvPicPr>
        <p:blipFill rotWithShape="1">
          <a:blip r:embed="rId8">
            <a:extLst>
              <a:ext uri="{28A0092B-C50C-407E-A947-70E740481C1C}">
                <a14:useLocalDpi xmlns:a14="http://schemas.microsoft.com/office/drawing/2010/main" val="0"/>
              </a:ext>
            </a:extLst>
          </a:blip>
          <a:srcRect t="-1" b="54175"/>
          <a:stretch/>
        </p:blipFill>
        <p:spPr>
          <a:xfrm>
            <a:off x="1958222" y="2301449"/>
            <a:ext cx="3113225" cy="695455"/>
          </a:xfrm>
          <a:prstGeom prst="rect">
            <a:avLst/>
          </a:prstGeom>
        </p:spPr>
      </p:pic>
      <p:graphicFrame>
        <p:nvGraphicFramePr>
          <p:cNvPr id="22" name="表 42">
            <a:extLst>
              <a:ext uri="{FF2B5EF4-FFF2-40B4-BE49-F238E27FC236}">
                <a16:creationId xmlns:a16="http://schemas.microsoft.com/office/drawing/2014/main" id="{2CB2DC98-12E3-478D-B3F2-212390D87F22}"/>
              </a:ext>
            </a:extLst>
          </p:cNvPr>
          <p:cNvGraphicFramePr>
            <a:graphicFrameLocks noGrp="1"/>
          </p:cNvGraphicFramePr>
          <p:nvPr>
            <p:extLst>
              <p:ext uri="{D42A27DB-BD31-4B8C-83A1-F6EECF244321}">
                <p14:modId xmlns:p14="http://schemas.microsoft.com/office/powerpoint/2010/main" val="2513487045"/>
              </p:ext>
            </p:extLst>
          </p:nvPr>
        </p:nvGraphicFramePr>
        <p:xfrm>
          <a:off x="565724" y="3440646"/>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CustomShape 1">
            <a:extLst>
              <a:ext uri="{FF2B5EF4-FFF2-40B4-BE49-F238E27FC236}">
                <a16:creationId xmlns:a16="http://schemas.microsoft.com/office/drawing/2014/main" id="{5D515CB1-929A-4C3E-B19C-A5BCE4EAE9BC}"/>
              </a:ext>
            </a:extLst>
          </p:cNvPr>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Tree>
    <p:extLst>
      <p:ext uri="{BB962C8B-B14F-4D97-AF65-F5344CB8AC3E}">
        <p14:creationId xmlns:p14="http://schemas.microsoft.com/office/powerpoint/2010/main" val="829572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グラフ, 棒グラフ&#10;&#10;自動的に生成された説明">
            <a:extLst>
              <a:ext uri="{FF2B5EF4-FFF2-40B4-BE49-F238E27FC236}">
                <a16:creationId xmlns:a16="http://schemas.microsoft.com/office/drawing/2014/main" id="{CADE40A2-DA9F-4671-B451-EDEEC006C812}"/>
              </a:ext>
            </a:extLst>
          </p:cNvPr>
          <p:cNvPicPr>
            <a:picLocks noChangeAspect="1"/>
          </p:cNvPicPr>
          <p:nvPr/>
        </p:nvPicPr>
        <p:blipFill rotWithShape="1">
          <a:blip r:embed="rId3">
            <a:extLst>
              <a:ext uri="{28A0092B-C50C-407E-A947-70E740481C1C}">
                <a14:useLocalDpi xmlns:a14="http://schemas.microsoft.com/office/drawing/2010/main" val="0"/>
              </a:ext>
            </a:extLst>
          </a:blip>
          <a:srcRect l="933" t="7720" r="17467" b="901"/>
          <a:stretch/>
        </p:blipFill>
        <p:spPr>
          <a:xfrm>
            <a:off x="3551900" y="1244358"/>
            <a:ext cx="5555712" cy="3373220"/>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25</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474690" y="1540920"/>
            <a:ext cx="968535" cy="400110"/>
          </a:xfrm>
          <a:prstGeom prst="rect">
            <a:avLst/>
          </a:prstGeom>
          <a:noFill/>
        </p:spPr>
        <p:txBody>
          <a:bodyPr wrap="none" rtlCol="0">
            <a:spAutoFit/>
          </a:bodyPr>
          <a:lstStyle/>
          <a:p>
            <a:r>
              <a:rPr kumimoji="1" lang="en-US" altLang="ja-JP" sz="2000" dirty="0" err="1"/>
              <a:t>sssNet</a:t>
            </a:r>
            <a:endParaRPr kumimoji="1" lang="ja-JP" altLang="en-US" sz="2000" dirty="0"/>
          </a:p>
        </p:txBody>
      </p:sp>
      <p:cxnSp>
        <p:nvCxnSpPr>
          <p:cNvPr id="21" name="直線矢印コネクタ 20">
            <a:extLst>
              <a:ext uri="{FF2B5EF4-FFF2-40B4-BE49-F238E27FC236}">
                <a16:creationId xmlns:a16="http://schemas.microsoft.com/office/drawing/2014/main" id="{4055CBA4-4706-4F69-A25E-D81A0B922C77}"/>
              </a:ext>
            </a:extLst>
          </p:cNvPr>
          <p:cNvCxnSpPr>
            <a:cxnSpLocks/>
          </p:cNvCxnSpPr>
          <p:nvPr/>
        </p:nvCxnSpPr>
        <p:spPr>
          <a:xfrm>
            <a:off x="7456256" y="3511296"/>
            <a:ext cx="0" cy="92503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CF2C2CB2-8C5C-42D6-A30C-4FFFE303899A}"/>
              </a:ext>
            </a:extLst>
          </p:cNvPr>
          <p:cNvSpPr txBox="1"/>
          <p:nvPr/>
        </p:nvSpPr>
        <p:spPr>
          <a:xfrm>
            <a:off x="7518167" y="3798140"/>
            <a:ext cx="1210588" cy="400110"/>
          </a:xfrm>
          <a:prstGeom prst="rect">
            <a:avLst/>
          </a:prstGeom>
          <a:solidFill>
            <a:schemeClr val="bg1"/>
          </a:solidFill>
          <a:ln>
            <a:solidFill>
              <a:schemeClr val="tx1"/>
            </a:solidFill>
          </a:ln>
        </p:spPr>
        <p:txBody>
          <a:bodyPr wrap="none" rtlCol="0">
            <a:spAutoFit/>
          </a:bodyPr>
          <a:lstStyle/>
          <a:p>
            <a:r>
              <a:rPr lang="ja-JP" altLang="en-US" sz="2000" dirty="0"/>
              <a:t>乖離あり</a:t>
            </a:r>
            <a:endParaRPr kumimoji="1" lang="ja-JP" altLang="en-US" dirty="0"/>
          </a:p>
        </p:txBody>
      </p:sp>
      <p:sp>
        <p:nvSpPr>
          <p:cNvPr id="27" name="テキスト ボックス 26">
            <a:extLst>
              <a:ext uri="{FF2B5EF4-FFF2-40B4-BE49-F238E27FC236}">
                <a16:creationId xmlns:a16="http://schemas.microsoft.com/office/drawing/2014/main" id="{9817CDAE-700A-4996-B2A2-676D7B03669A}"/>
              </a:ext>
            </a:extLst>
          </p:cNvPr>
          <p:cNvSpPr txBox="1"/>
          <p:nvPr/>
        </p:nvSpPr>
        <p:spPr>
          <a:xfrm>
            <a:off x="503580" y="4843938"/>
            <a:ext cx="7762596" cy="1123064"/>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データセット（訓練・テスト）をグレー画像に変更しても，学習曲線に乖離が発生した．</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ja-JP" altLang="en-US" sz="2000" dirty="0">
                <a:latin typeface="ＭＳ Ｐゴシック" panose="020B0600070205080204" pitchFamily="50" charset="-128"/>
                <a:ea typeface="ＭＳ Ｐゴシック" panose="020B0600070205080204" pitchFamily="50" charset="-128"/>
              </a:rPr>
              <a:t>モデルの表現能力不足の可能性がより深まった．</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067070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モニター, 画面, コンピュータ, 座る が含まれている画像&#10;&#10;自動的に生成された説明">
            <a:extLst>
              <a:ext uri="{FF2B5EF4-FFF2-40B4-BE49-F238E27FC236}">
                <a16:creationId xmlns:a16="http://schemas.microsoft.com/office/drawing/2014/main" id="{2F2FFF10-97FD-4618-80CA-2FC9708958DB}"/>
              </a:ext>
            </a:extLst>
          </p:cNvPr>
          <p:cNvPicPr>
            <a:picLocks noChangeAspect="1"/>
          </p:cNvPicPr>
          <p:nvPr/>
        </p:nvPicPr>
        <p:blipFill rotWithShape="1">
          <a:blip r:embed="rId3">
            <a:extLst>
              <a:ext uri="{28A0092B-C50C-407E-A947-70E740481C1C}">
                <a14:useLocalDpi xmlns:a14="http://schemas.microsoft.com/office/drawing/2010/main" val="0"/>
              </a:ext>
            </a:extLst>
          </a:blip>
          <a:srcRect l="19215" t="7804" r="19756" b="17387"/>
          <a:stretch/>
        </p:blipFill>
        <p:spPr>
          <a:xfrm>
            <a:off x="2180037" y="3917667"/>
            <a:ext cx="1703259" cy="1699978"/>
          </a:xfrm>
          <a:prstGeom prst="rect">
            <a:avLst/>
          </a:prstGeom>
        </p:spPr>
      </p:pic>
      <p:pic>
        <p:nvPicPr>
          <p:cNvPr id="14" name="図 13" descr="雨, 水, 池, 立つ が含まれている画像&#10;&#10;自動的に生成された説明">
            <a:extLst>
              <a:ext uri="{FF2B5EF4-FFF2-40B4-BE49-F238E27FC236}">
                <a16:creationId xmlns:a16="http://schemas.microsoft.com/office/drawing/2014/main" id="{B8DB3EE1-6AB9-4F32-B5DC-8D5AAC03A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100" y="3917667"/>
            <a:ext cx="1699978" cy="1699978"/>
          </a:xfrm>
          <a:prstGeom prst="rect">
            <a:avLst/>
          </a:prstGeom>
        </p:spPr>
      </p:pic>
      <p:pic>
        <p:nvPicPr>
          <p:cNvPr id="12" name="図 11" descr="自然, 屋外, 写真, 水 が含まれている画像&#10;&#10;自動的に生成された説明">
            <a:extLst>
              <a:ext uri="{FF2B5EF4-FFF2-40B4-BE49-F238E27FC236}">
                <a16:creationId xmlns:a16="http://schemas.microsoft.com/office/drawing/2014/main" id="{9CF540DA-D3DC-4B0D-93FD-AEAAC56F4C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324" y="1337377"/>
            <a:ext cx="1707713" cy="1707713"/>
          </a:xfrm>
          <a:prstGeom prst="rect">
            <a:avLst/>
          </a:prstGeom>
        </p:spPr>
      </p:pic>
      <p:pic>
        <p:nvPicPr>
          <p:cNvPr id="10" name="図 9" descr="モニター, 画面, テレビ, コンピュータ が含まれている画像&#10;&#10;自動的に生成された説明">
            <a:extLst>
              <a:ext uri="{FF2B5EF4-FFF2-40B4-BE49-F238E27FC236}">
                <a16:creationId xmlns:a16="http://schemas.microsoft.com/office/drawing/2014/main" id="{5D440B00-0E52-4C9C-AB5F-4AEE021C8279}"/>
              </a:ext>
            </a:extLst>
          </p:cNvPr>
          <p:cNvPicPr>
            <a:picLocks noChangeAspect="1"/>
          </p:cNvPicPr>
          <p:nvPr/>
        </p:nvPicPr>
        <p:blipFill rotWithShape="1">
          <a:blip r:embed="rId6">
            <a:extLst>
              <a:ext uri="{28A0092B-C50C-407E-A947-70E740481C1C}">
                <a14:useLocalDpi xmlns:a14="http://schemas.microsoft.com/office/drawing/2010/main" val="0"/>
              </a:ext>
            </a:extLst>
          </a:blip>
          <a:srcRect l="19329" t="7709" r="19825" b="17561"/>
          <a:stretch/>
        </p:blipFill>
        <p:spPr>
          <a:xfrm>
            <a:off x="2173296" y="1346363"/>
            <a:ext cx="1707713" cy="1707713"/>
          </a:xfrm>
          <a:prstGeom prst="rect">
            <a:avLst/>
          </a:prstGeom>
        </p:spPr>
      </p:pic>
      <p:pic>
        <p:nvPicPr>
          <p:cNvPr id="6" name="図 5" descr="グラフ&#10;&#10;自動的に生成された説明">
            <a:extLst>
              <a:ext uri="{FF2B5EF4-FFF2-40B4-BE49-F238E27FC236}">
                <a16:creationId xmlns:a16="http://schemas.microsoft.com/office/drawing/2014/main" id="{BFECEBF3-6518-44EB-95A4-647560D0756A}"/>
              </a:ext>
            </a:extLst>
          </p:cNvPr>
          <p:cNvPicPr>
            <a:picLocks noChangeAspect="1"/>
          </p:cNvPicPr>
          <p:nvPr/>
        </p:nvPicPr>
        <p:blipFill rotWithShape="1">
          <a:blip r:embed="rId7">
            <a:extLst>
              <a:ext uri="{28A0092B-C50C-407E-A947-70E740481C1C}">
                <a14:useLocalDpi xmlns:a14="http://schemas.microsoft.com/office/drawing/2010/main" val="0"/>
              </a:ext>
            </a:extLst>
          </a:blip>
          <a:srcRect l="8813" t="5019" r="8073" b="6284"/>
          <a:stretch/>
        </p:blipFill>
        <p:spPr>
          <a:xfrm>
            <a:off x="4470253" y="1754192"/>
            <a:ext cx="4432774" cy="3547872"/>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26</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4487575" cy="400110"/>
          </a:xfrm>
          <a:prstGeom prst="rect">
            <a:avLst/>
          </a:prstGeom>
          <a:noFill/>
        </p:spPr>
        <p:txBody>
          <a:bodyPr wrap="none" rtlCol="0">
            <a:spAutoFit/>
          </a:bodyPr>
          <a:lstStyle/>
          <a:p>
            <a:r>
              <a:rPr lang="en-US" altLang="ja-JP" sz="2000" dirty="0" err="1"/>
              <a:t>test_ng</a:t>
            </a:r>
            <a:r>
              <a:rPr lang="en-US" altLang="ja-JP" sz="2000" dirty="0"/>
              <a:t>_</a:t>
            </a:r>
            <a:r>
              <a:rPr kumimoji="1" lang="ja-JP" altLang="en-US" sz="2000" dirty="0"/>
              <a:t>ヒビ</a:t>
            </a:r>
            <a:r>
              <a:rPr kumimoji="1" lang="en-US" altLang="ja-JP" sz="2000" dirty="0"/>
              <a:t>NG</a:t>
            </a:r>
            <a:r>
              <a:rPr kumimoji="1" lang="ja-JP" altLang="en-US" sz="2000" dirty="0"/>
              <a:t>＿圧縮後</a:t>
            </a:r>
            <a:r>
              <a:rPr kumimoji="1" lang="en-US" altLang="ja-JP" sz="2000" dirty="0"/>
              <a:t>_IMG_3789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64228"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406877" cy="400110"/>
          </a:xfrm>
          <a:prstGeom prst="rect">
            <a:avLst/>
          </a:prstGeom>
          <a:noFill/>
        </p:spPr>
        <p:txBody>
          <a:bodyPr wrap="none" rtlCol="0">
            <a:spAutoFit/>
          </a:bodyPr>
          <a:lstStyle/>
          <a:p>
            <a:r>
              <a:rPr lang="en-US" altLang="ja-JP" sz="2000" dirty="0"/>
              <a:t>test_ok_IMG_1823</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79091"/>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43948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2157131"/>
            <a:ext cx="2784868" cy="1976591"/>
            <a:chOff x="4057659" y="2183762"/>
            <a:chExt cx="2784868" cy="1976591"/>
          </a:xfrm>
        </p:grpSpPr>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p:sp>
        <p:nvSpPr>
          <p:cNvPr id="19" name="楕円 18">
            <a:extLst>
              <a:ext uri="{FF2B5EF4-FFF2-40B4-BE49-F238E27FC236}">
                <a16:creationId xmlns:a16="http://schemas.microsoft.com/office/drawing/2014/main" id="{F208E661-24E1-4910-BE85-9E4C5618714F}"/>
              </a:ext>
            </a:extLst>
          </p:cNvPr>
          <p:cNvSpPr/>
          <p:nvPr/>
        </p:nvSpPr>
        <p:spPr>
          <a:xfrm>
            <a:off x="6285566" y="2137708"/>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479D1EE3-73D8-4F40-967C-AF855209239D}"/>
              </a:ext>
            </a:extLst>
          </p:cNvPr>
          <p:cNvSpPr/>
          <p:nvPr/>
        </p:nvSpPr>
        <p:spPr>
          <a:xfrm rot="5991416">
            <a:off x="4942782" y="873472"/>
            <a:ext cx="259461" cy="2407136"/>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D9789A63-B840-45CB-8434-D9382188850F}"/>
              </a:ext>
            </a:extLst>
          </p:cNvPr>
          <p:cNvSpPr/>
          <p:nvPr/>
        </p:nvSpPr>
        <p:spPr>
          <a:xfrm rot="3788021">
            <a:off x="4367474" y="3001231"/>
            <a:ext cx="259461" cy="1353184"/>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B0E4BAF-5D9D-4EE9-95CB-2D79EBC9D29E}"/>
              </a:ext>
            </a:extLst>
          </p:cNvPr>
          <p:cNvSpPr/>
          <p:nvPr/>
        </p:nvSpPr>
        <p:spPr>
          <a:xfrm>
            <a:off x="5112248" y="307956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06253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グラフ, 棒グラフ&#10;&#10;自動的に生成された説明">
            <a:extLst>
              <a:ext uri="{FF2B5EF4-FFF2-40B4-BE49-F238E27FC236}">
                <a16:creationId xmlns:a16="http://schemas.microsoft.com/office/drawing/2014/main" id="{08994B79-9810-4ECB-BC57-FD4ADC4104BC}"/>
              </a:ext>
            </a:extLst>
          </p:cNvPr>
          <p:cNvPicPr>
            <a:picLocks noChangeAspect="1"/>
          </p:cNvPicPr>
          <p:nvPr/>
        </p:nvPicPr>
        <p:blipFill rotWithShape="1">
          <a:blip r:embed="rId3">
            <a:extLst>
              <a:ext uri="{28A0092B-C50C-407E-A947-70E740481C1C}">
                <a14:useLocalDpi xmlns:a14="http://schemas.microsoft.com/office/drawing/2010/main" val="0"/>
              </a:ext>
            </a:extLst>
          </a:blip>
          <a:srcRect l="942" t="5775" r="17530" b="1430"/>
          <a:stretch/>
        </p:blipFill>
        <p:spPr>
          <a:xfrm>
            <a:off x="4103989" y="3419381"/>
            <a:ext cx="4708099" cy="2832844"/>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27</a:t>
            </a:fld>
            <a:endParaRPr lang="en-US" sz="1050" b="0" strike="noStrike" spc="-1" dirty="0">
              <a:latin typeface="Times New Roman"/>
            </a:endParaRPr>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1213841" y="1756808"/>
            <a:ext cx="554960" cy="400110"/>
          </a:xfrm>
          <a:prstGeom prst="rect">
            <a:avLst/>
          </a:prstGeom>
          <a:noFill/>
        </p:spPr>
        <p:txBody>
          <a:bodyPr wrap="none" rtlCol="0">
            <a:spAutoFit/>
          </a:bodyPr>
          <a:lstStyle/>
          <a:p>
            <a:r>
              <a:rPr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214902" y="2457643"/>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248677"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948843" y="1598311"/>
            <a:ext cx="1760418" cy="1367935"/>
            <a:chOff x="5089011" y="1654742"/>
            <a:chExt cx="1760418"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5307446" y="1480696"/>
              <a:ext cx="1367935" cy="1716028"/>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760418" cy="461665"/>
            </a:xfrm>
            <a:prstGeom prst="rect">
              <a:avLst/>
            </a:prstGeom>
            <a:noFill/>
          </p:spPr>
          <p:txBody>
            <a:bodyPr wrap="none" rtlCol="0">
              <a:spAutoFit/>
            </a:bodyPr>
            <a:lstStyle/>
            <a:p>
              <a:r>
                <a:rPr lang="en-US" altLang="ja-JP" sz="2400" dirty="0" err="1"/>
                <a:t>GoogLe</a:t>
              </a:r>
              <a:r>
                <a:rPr kumimoji="1" lang="en-US" altLang="ja-JP" sz="2400" dirty="0" err="1"/>
                <a:t>Net</a:t>
              </a:r>
              <a:endParaRPr kumimoji="1" lang="ja-JP" altLang="en-US" sz="2400" dirty="0"/>
            </a:p>
          </p:txBody>
        </p:sp>
      </p:grpSp>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81E63A9C-FD1C-445E-B1D7-05AAFACFCDD1}"/>
              </a:ext>
            </a:extLst>
          </p:cNvPr>
          <p:cNvSpPr txBox="1"/>
          <p:nvPr/>
        </p:nvSpPr>
        <p:spPr>
          <a:xfrm>
            <a:off x="274169" y="506519"/>
            <a:ext cx="6407047" cy="461665"/>
          </a:xfrm>
          <a:prstGeom prst="rect">
            <a:avLst/>
          </a:prstGeom>
          <a:noFill/>
        </p:spPr>
        <p:txBody>
          <a:bodyPr wrap="square" rtlCol="0">
            <a:spAutoFit/>
          </a:bodyPr>
          <a:lstStyle/>
          <a:p>
            <a:r>
              <a:rPr lang="ja-JP" altLang="en-US" sz="2400" dirty="0"/>
              <a:t>差分画像のグレー化したデータセットで訓練</a:t>
            </a:r>
            <a:endParaRPr kumimoji="1" lang="ja-JP" altLang="en-US" sz="2400" dirty="0"/>
          </a:p>
        </p:txBody>
      </p:sp>
      <p:sp>
        <p:nvSpPr>
          <p:cNvPr id="17" name="テキスト ボックス 16">
            <a:extLst>
              <a:ext uri="{FF2B5EF4-FFF2-40B4-BE49-F238E27FC236}">
                <a16:creationId xmlns:a16="http://schemas.microsoft.com/office/drawing/2014/main" id="{E1F201CE-E0ED-4910-807D-18423F6D674E}"/>
              </a:ext>
            </a:extLst>
          </p:cNvPr>
          <p:cNvSpPr txBox="1"/>
          <p:nvPr/>
        </p:nvSpPr>
        <p:spPr>
          <a:xfrm>
            <a:off x="839968" y="99478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5" name="図 4" descr="窓, ウィンドウ, 部屋 が含まれている画像&#10;&#10;自動的に生成された説明">
            <a:extLst>
              <a:ext uri="{FF2B5EF4-FFF2-40B4-BE49-F238E27FC236}">
                <a16:creationId xmlns:a16="http://schemas.microsoft.com/office/drawing/2014/main" id="{2FFCBEED-4E76-46E6-AB81-8AD9B49F96EF}"/>
              </a:ext>
            </a:extLst>
          </p:cNvPr>
          <p:cNvPicPr>
            <a:picLocks noChangeAspect="1"/>
          </p:cNvPicPr>
          <p:nvPr/>
        </p:nvPicPr>
        <p:blipFill rotWithShape="1">
          <a:blip r:embed="rId7">
            <a:extLst>
              <a:ext uri="{28A0092B-C50C-407E-A947-70E740481C1C}">
                <a14:useLocalDpi xmlns:a14="http://schemas.microsoft.com/office/drawing/2010/main" val="0"/>
              </a:ext>
            </a:extLst>
          </a:blip>
          <a:srcRect b="54801"/>
          <a:stretch/>
        </p:blipFill>
        <p:spPr>
          <a:xfrm>
            <a:off x="1946030" y="1600478"/>
            <a:ext cx="3125418" cy="685314"/>
          </a:xfrm>
          <a:prstGeom prst="rect">
            <a:avLst/>
          </a:prstGeom>
        </p:spPr>
      </p:pic>
      <p:pic>
        <p:nvPicPr>
          <p:cNvPr id="10" name="図 9" descr="白黒の写真&#10;&#10;低い精度で自動的に生成された説明">
            <a:extLst>
              <a:ext uri="{FF2B5EF4-FFF2-40B4-BE49-F238E27FC236}">
                <a16:creationId xmlns:a16="http://schemas.microsoft.com/office/drawing/2014/main" id="{D170E6BD-E509-4A83-8E72-FE40C6C42437}"/>
              </a:ext>
            </a:extLst>
          </p:cNvPr>
          <p:cNvPicPr>
            <a:picLocks noChangeAspect="1"/>
          </p:cNvPicPr>
          <p:nvPr/>
        </p:nvPicPr>
        <p:blipFill rotWithShape="1">
          <a:blip r:embed="rId8">
            <a:extLst>
              <a:ext uri="{28A0092B-C50C-407E-A947-70E740481C1C}">
                <a14:useLocalDpi xmlns:a14="http://schemas.microsoft.com/office/drawing/2010/main" val="0"/>
              </a:ext>
            </a:extLst>
          </a:blip>
          <a:srcRect t="-1" b="54175"/>
          <a:stretch/>
        </p:blipFill>
        <p:spPr>
          <a:xfrm>
            <a:off x="1958222" y="2301449"/>
            <a:ext cx="3113225" cy="695455"/>
          </a:xfrm>
          <a:prstGeom prst="rect">
            <a:avLst/>
          </a:prstGeom>
        </p:spPr>
      </p:pic>
      <p:graphicFrame>
        <p:nvGraphicFramePr>
          <p:cNvPr id="22" name="表 42">
            <a:extLst>
              <a:ext uri="{FF2B5EF4-FFF2-40B4-BE49-F238E27FC236}">
                <a16:creationId xmlns:a16="http://schemas.microsoft.com/office/drawing/2014/main" id="{2CB2DC98-12E3-478D-B3F2-212390D87F22}"/>
              </a:ext>
            </a:extLst>
          </p:cNvPr>
          <p:cNvGraphicFramePr>
            <a:graphicFrameLocks noGrp="1"/>
          </p:cNvGraphicFramePr>
          <p:nvPr/>
        </p:nvGraphicFramePr>
        <p:xfrm>
          <a:off x="565724" y="3440646"/>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CustomShape 1">
            <a:extLst>
              <a:ext uri="{FF2B5EF4-FFF2-40B4-BE49-F238E27FC236}">
                <a16:creationId xmlns:a16="http://schemas.microsoft.com/office/drawing/2014/main" id="{5D515CB1-929A-4C3E-B19C-A5BCE4EAE9BC}"/>
              </a:ext>
            </a:extLst>
          </p:cNvPr>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Tree>
    <p:extLst>
      <p:ext uri="{BB962C8B-B14F-4D97-AF65-F5344CB8AC3E}">
        <p14:creationId xmlns:p14="http://schemas.microsoft.com/office/powerpoint/2010/main" val="3823349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グラフ, 棒グラフ&#10;&#10;自動的に生成された説明">
            <a:extLst>
              <a:ext uri="{FF2B5EF4-FFF2-40B4-BE49-F238E27FC236}">
                <a16:creationId xmlns:a16="http://schemas.microsoft.com/office/drawing/2014/main" id="{F8AC1503-079F-4386-BF13-1EA40875D54A}"/>
              </a:ext>
            </a:extLst>
          </p:cNvPr>
          <p:cNvPicPr>
            <a:picLocks noChangeAspect="1"/>
          </p:cNvPicPr>
          <p:nvPr/>
        </p:nvPicPr>
        <p:blipFill rotWithShape="1">
          <a:blip r:embed="rId3">
            <a:extLst>
              <a:ext uri="{28A0092B-C50C-407E-A947-70E740481C1C}">
                <a14:useLocalDpi xmlns:a14="http://schemas.microsoft.com/office/drawing/2010/main" val="0"/>
              </a:ext>
            </a:extLst>
          </a:blip>
          <a:srcRect l="942" t="5775" r="17530" b="1430"/>
          <a:stretch/>
        </p:blipFill>
        <p:spPr>
          <a:xfrm>
            <a:off x="3551900" y="1244357"/>
            <a:ext cx="5506039" cy="3312961"/>
          </a:xfrm>
          <a:prstGeom prst="rect">
            <a:avLst/>
          </a:prstGeom>
        </p:spPr>
      </p:pic>
      <p:graphicFrame>
        <p:nvGraphicFramePr>
          <p:cNvPr id="12" name="表 42">
            <a:extLst>
              <a:ext uri="{FF2B5EF4-FFF2-40B4-BE49-F238E27FC236}">
                <a16:creationId xmlns:a16="http://schemas.microsoft.com/office/drawing/2014/main" id="{DCA159BF-BC9B-4BBA-8B9A-DA4F1230A9E2}"/>
              </a:ext>
            </a:extLst>
          </p:cNvPr>
          <p:cNvGraphicFramePr>
            <a:graphicFrameLocks noGrp="1"/>
          </p:cNvGraphicFramePr>
          <p:nvPr/>
        </p:nvGraphicFramePr>
        <p:xfrm>
          <a:off x="565724" y="1941030"/>
          <a:ext cx="279689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7648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28</a:t>
            </a:fld>
            <a:endParaRPr lang="en-US" sz="1050" b="0" strike="noStrike" spc="-1" dirty="0">
              <a:latin typeface="Times New Roman"/>
            </a:endParaRPr>
          </a:p>
        </p:txBody>
      </p:sp>
      <p:sp>
        <p:nvSpPr>
          <p:cNvPr id="15" name="テキスト ボックス 14">
            <a:extLst>
              <a:ext uri="{FF2B5EF4-FFF2-40B4-BE49-F238E27FC236}">
                <a16:creationId xmlns:a16="http://schemas.microsoft.com/office/drawing/2014/main" id="{D52E7DB7-E68A-4100-8DE1-F7FE4EC95E7C}"/>
              </a:ext>
            </a:extLst>
          </p:cNvPr>
          <p:cNvSpPr txBox="1"/>
          <p:nvPr/>
        </p:nvSpPr>
        <p:spPr>
          <a:xfrm>
            <a:off x="1309320" y="1540920"/>
            <a:ext cx="1495922" cy="400110"/>
          </a:xfrm>
          <a:prstGeom prst="rect">
            <a:avLst/>
          </a:prstGeom>
          <a:noFill/>
        </p:spPr>
        <p:txBody>
          <a:bodyPr wrap="none" rtlCol="0">
            <a:spAutoFit/>
          </a:bodyPr>
          <a:lstStyle/>
          <a:p>
            <a:r>
              <a:rPr kumimoji="1" lang="en-US" altLang="ja-JP" sz="2000" dirty="0" err="1"/>
              <a:t>GoogLeNet</a:t>
            </a:r>
            <a:endParaRPr kumimoji="1" lang="ja-JP" altLang="en-US" sz="2000" dirty="0"/>
          </a:p>
        </p:txBody>
      </p:sp>
      <p:sp>
        <p:nvSpPr>
          <p:cNvPr id="26" name="テキスト ボックス 25">
            <a:extLst>
              <a:ext uri="{FF2B5EF4-FFF2-40B4-BE49-F238E27FC236}">
                <a16:creationId xmlns:a16="http://schemas.microsoft.com/office/drawing/2014/main" id="{CF2C2CB2-8C5C-42D6-A30C-4FFFE303899A}"/>
              </a:ext>
            </a:extLst>
          </p:cNvPr>
          <p:cNvSpPr txBox="1"/>
          <p:nvPr/>
        </p:nvSpPr>
        <p:spPr>
          <a:xfrm>
            <a:off x="6881266" y="1644467"/>
            <a:ext cx="1210588" cy="400110"/>
          </a:xfrm>
          <a:prstGeom prst="rect">
            <a:avLst/>
          </a:prstGeom>
          <a:solidFill>
            <a:schemeClr val="bg1"/>
          </a:solidFill>
          <a:ln>
            <a:solidFill>
              <a:schemeClr val="tx1"/>
            </a:solidFill>
          </a:ln>
        </p:spPr>
        <p:txBody>
          <a:bodyPr wrap="none" rtlCol="0">
            <a:spAutoFit/>
          </a:bodyPr>
          <a:lstStyle/>
          <a:p>
            <a:r>
              <a:rPr lang="ja-JP" altLang="en-US" sz="2000" dirty="0"/>
              <a:t>少し乖離</a:t>
            </a:r>
            <a:endParaRPr kumimoji="1" lang="ja-JP" altLang="en-US" dirty="0"/>
          </a:p>
        </p:txBody>
      </p:sp>
      <p:sp>
        <p:nvSpPr>
          <p:cNvPr id="27" name="テキスト ボックス 26">
            <a:extLst>
              <a:ext uri="{FF2B5EF4-FFF2-40B4-BE49-F238E27FC236}">
                <a16:creationId xmlns:a16="http://schemas.microsoft.com/office/drawing/2014/main" id="{9817CDAE-700A-4996-B2A2-676D7B03669A}"/>
              </a:ext>
            </a:extLst>
          </p:cNvPr>
          <p:cNvSpPr txBox="1"/>
          <p:nvPr/>
        </p:nvSpPr>
        <p:spPr>
          <a:xfrm>
            <a:off x="503580" y="4843938"/>
            <a:ext cx="7762596" cy="763992"/>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データセット（訓練・テスト）をグレー画像に変更すると，</a:t>
            </a:r>
            <a:r>
              <a:rPr kumimoji="1" lang="en-US" altLang="ja-JP" sz="2000" dirty="0">
                <a:latin typeface="ＭＳ Ｐゴシック" panose="020B0600070205080204" pitchFamily="50" charset="-128"/>
                <a:ea typeface="ＭＳ Ｐゴシック" panose="020B0600070205080204" pitchFamily="50" charset="-128"/>
              </a:rPr>
              <a:t>validation </a:t>
            </a:r>
            <a:r>
              <a:rPr kumimoji="1" lang="ja-JP" altLang="en-US" sz="2000" dirty="0">
                <a:latin typeface="ＭＳ Ｐゴシック" panose="020B0600070205080204" pitchFamily="50" charset="-128"/>
                <a:ea typeface="ＭＳ Ｐゴシック" panose="020B0600070205080204" pitchFamily="50" charset="-128"/>
              </a:rPr>
              <a:t>のプロットが訓練のプロット</a:t>
            </a:r>
            <a:r>
              <a:rPr lang="ja-JP" altLang="en-US" sz="2000" dirty="0">
                <a:latin typeface="ＭＳ Ｐゴシック" panose="020B0600070205080204" pitchFamily="50" charset="-128"/>
                <a:ea typeface="ＭＳ Ｐゴシック" panose="020B0600070205080204" pitchFamily="50" charset="-128"/>
              </a:rPr>
              <a:t>にかなり近づいた</a:t>
            </a:r>
            <a:r>
              <a:rPr kumimoji="1" lang="ja-JP" altLang="en-US" sz="2000" dirty="0">
                <a:latin typeface="ＭＳ Ｐゴシック" panose="020B0600070205080204" pitchFamily="50" charset="-128"/>
                <a:ea typeface="ＭＳ Ｐゴシック" panose="020B0600070205080204" pitchFamily="50" charset="-128"/>
              </a:rPr>
              <a:t>．</a:t>
            </a:r>
          </a:p>
        </p:txBody>
      </p:sp>
      <p:sp>
        <p:nvSpPr>
          <p:cNvPr id="19" name="楕円 18">
            <a:extLst>
              <a:ext uri="{FF2B5EF4-FFF2-40B4-BE49-F238E27FC236}">
                <a16:creationId xmlns:a16="http://schemas.microsoft.com/office/drawing/2014/main" id="{5BE7682D-4758-451F-9610-790C87C91CA8}"/>
              </a:ext>
            </a:extLst>
          </p:cNvPr>
          <p:cNvSpPr/>
          <p:nvPr/>
        </p:nvSpPr>
        <p:spPr>
          <a:xfrm>
            <a:off x="5874470" y="1194600"/>
            <a:ext cx="2936043" cy="400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945408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ィカル ユーザー インターフェイス が含まれている画像&#10;&#10;自動的に生成された説明">
            <a:extLst>
              <a:ext uri="{FF2B5EF4-FFF2-40B4-BE49-F238E27FC236}">
                <a16:creationId xmlns:a16="http://schemas.microsoft.com/office/drawing/2014/main" id="{34713D9D-4431-4CD4-BD0B-96CD5A23DEEF}"/>
              </a:ext>
            </a:extLst>
          </p:cNvPr>
          <p:cNvPicPr>
            <a:picLocks noChangeAspect="1"/>
          </p:cNvPicPr>
          <p:nvPr/>
        </p:nvPicPr>
        <p:blipFill rotWithShape="1">
          <a:blip r:embed="rId3">
            <a:extLst>
              <a:ext uri="{28A0092B-C50C-407E-A947-70E740481C1C}">
                <a14:useLocalDpi xmlns:a14="http://schemas.microsoft.com/office/drawing/2010/main" val="0"/>
              </a:ext>
            </a:extLst>
          </a:blip>
          <a:srcRect l="18996" t="7202" r="19347" b="17778"/>
          <a:stretch/>
        </p:blipFill>
        <p:spPr>
          <a:xfrm>
            <a:off x="2181214" y="3917667"/>
            <a:ext cx="1713175" cy="1697227"/>
          </a:xfrm>
          <a:prstGeom prst="rect">
            <a:avLst/>
          </a:prstGeom>
        </p:spPr>
      </p:pic>
      <p:pic>
        <p:nvPicPr>
          <p:cNvPr id="8" name="図 7" descr="PowerPoint が含まれている画像&#10;&#10;自動的に生成された説明">
            <a:extLst>
              <a:ext uri="{FF2B5EF4-FFF2-40B4-BE49-F238E27FC236}">
                <a16:creationId xmlns:a16="http://schemas.microsoft.com/office/drawing/2014/main" id="{159B97CA-26F2-4A73-8A7B-B4AB3BDA2AD0}"/>
              </a:ext>
            </a:extLst>
          </p:cNvPr>
          <p:cNvPicPr>
            <a:picLocks noChangeAspect="1"/>
          </p:cNvPicPr>
          <p:nvPr/>
        </p:nvPicPr>
        <p:blipFill rotWithShape="1">
          <a:blip r:embed="rId4">
            <a:extLst>
              <a:ext uri="{28A0092B-C50C-407E-A947-70E740481C1C}">
                <a14:useLocalDpi xmlns:a14="http://schemas.microsoft.com/office/drawing/2010/main" val="0"/>
              </a:ext>
            </a:extLst>
          </a:blip>
          <a:srcRect l="19021" t="7764" r="18766" b="17255"/>
          <a:stretch/>
        </p:blipFill>
        <p:spPr>
          <a:xfrm>
            <a:off x="2166916" y="1339306"/>
            <a:ext cx="1729606" cy="1697226"/>
          </a:xfrm>
          <a:prstGeom prst="rect">
            <a:avLst/>
          </a:prstGeom>
        </p:spPr>
      </p:pic>
      <p:pic>
        <p:nvPicPr>
          <p:cNvPr id="3" name="図 2" descr="グラフ, ツリーマップ図&#10;&#10;自動的に生成された説明">
            <a:extLst>
              <a:ext uri="{FF2B5EF4-FFF2-40B4-BE49-F238E27FC236}">
                <a16:creationId xmlns:a16="http://schemas.microsoft.com/office/drawing/2014/main" id="{FEA35A06-DFA5-4F92-B90A-10A5BBCA0168}"/>
              </a:ext>
            </a:extLst>
          </p:cNvPr>
          <p:cNvPicPr>
            <a:picLocks noChangeAspect="1"/>
          </p:cNvPicPr>
          <p:nvPr/>
        </p:nvPicPr>
        <p:blipFill rotWithShape="1">
          <a:blip r:embed="rId5">
            <a:extLst>
              <a:ext uri="{28A0092B-C50C-407E-A947-70E740481C1C}">
                <a14:useLocalDpi xmlns:a14="http://schemas.microsoft.com/office/drawing/2010/main" val="0"/>
              </a:ext>
            </a:extLst>
          </a:blip>
          <a:srcRect l="9327" t="6798" r="8975" b="5881"/>
          <a:stretch/>
        </p:blipFill>
        <p:spPr>
          <a:xfrm>
            <a:off x="4497204" y="1765678"/>
            <a:ext cx="4397317" cy="3524899"/>
          </a:xfrm>
          <a:prstGeom prst="rect">
            <a:avLst/>
          </a:prstGeom>
        </p:spPr>
      </p:pic>
      <p:pic>
        <p:nvPicPr>
          <p:cNvPr id="14" name="図 13" descr="雨, 水, 池, 立つ が含まれている画像&#10;&#10;自動的に生成された説明">
            <a:extLst>
              <a:ext uri="{FF2B5EF4-FFF2-40B4-BE49-F238E27FC236}">
                <a16:creationId xmlns:a16="http://schemas.microsoft.com/office/drawing/2014/main" id="{B8DB3EE1-6AB9-4F32-B5DC-8D5AAC03A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100" y="3917667"/>
            <a:ext cx="1699978" cy="1699978"/>
          </a:xfrm>
          <a:prstGeom prst="rect">
            <a:avLst/>
          </a:prstGeom>
        </p:spPr>
      </p:pic>
      <p:pic>
        <p:nvPicPr>
          <p:cNvPr id="12" name="図 11" descr="自然, 屋外, 写真, 水 が含まれている画像&#10;&#10;自動的に生成された説明">
            <a:extLst>
              <a:ext uri="{FF2B5EF4-FFF2-40B4-BE49-F238E27FC236}">
                <a16:creationId xmlns:a16="http://schemas.microsoft.com/office/drawing/2014/main" id="{9CF540DA-D3DC-4B0D-93FD-AEAAC56F4C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324" y="1337377"/>
            <a:ext cx="1707713" cy="170771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29</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4487575" cy="400110"/>
          </a:xfrm>
          <a:prstGeom prst="rect">
            <a:avLst/>
          </a:prstGeom>
          <a:noFill/>
        </p:spPr>
        <p:txBody>
          <a:bodyPr wrap="none" rtlCol="0">
            <a:spAutoFit/>
          </a:bodyPr>
          <a:lstStyle/>
          <a:p>
            <a:r>
              <a:rPr lang="en-US" altLang="ja-JP" sz="2000" dirty="0" err="1"/>
              <a:t>test_ng</a:t>
            </a:r>
            <a:r>
              <a:rPr lang="en-US" altLang="ja-JP" sz="2000" dirty="0"/>
              <a:t>_</a:t>
            </a:r>
            <a:r>
              <a:rPr kumimoji="1" lang="ja-JP" altLang="en-US" sz="2000" dirty="0"/>
              <a:t>ヒビ</a:t>
            </a:r>
            <a:r>
              <a:rPr kumimoji="1" lang="en-US" altLang="ja-JP" sz="2000" dirty="0"/>
              <a:t>NG</a:t>
            </a:r>
            <a:r>
              <a:rPr kumimoji="1" lang="ja-JP" altLang="en-US" sz="2000" dirty="0"/>
              <a:t>＿圧縮後</a:t>
            </a:r>
            <a:r>
              <a:rPr kumimoji="1" lang="en-US" altLang="ja-JP" sz="2000" dirty="0"/>
              <a:t>_IMG_3789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64228"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406877" cy="400110"/>
          </a:xfrm>
          <a:prstGeom prst="rect">
            <a:avLst/>
          </a:prstGeom>
          <a:noFill/>
        </p:spPr>
        <p:txBody>
          <a:bodyPr wrap="none" rtlCol="0">
            <a:spAutoFit/>
          </a:bodyPr>
          <a:lstStyle/>
          <a:p>
            <a:r>
              <a:rPr lang="en-US" altLang="ja-JP" sz="2000" dirty="0"/>
              <a:t>test_ok_IMG_1823</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79091"/>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43948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2157131"/>
            <a:ext cx="2784868" cy="1976591"/>
            <a:chOff x="4057659" y="2183762"/>
            <a:chExt cx="2784868" cy="1976591"/>
          </a:xfrm>
        </p:grpSpPr>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p:sp>
        <p:nvSpPr>
          <p:cNvPr id="19" name="楕円 18">
            <a:extLst>
              <a:ext uri="{FF2B5EF4-FFF2-40B4-BE49-F238E27FC236}">
                <a16:creationId xmlns:a16="http://schemas.microsoft.com/office/drawing/2014/main" id="{F208E661-24E1-4910-BE85-9E4C5618714F}"/>
              </a:ext>
            </a:extLst>
          </p:cNvPr>
          <p:cNvSpPr/>
          <p:nvPr/>
        </p:nvSpPr>
        <p:spPr>
          <a:xfrm>
            <a:off x="6285566" y="2137708"/>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479D1EE3-73D8-4F40-967C-AF855209239D}"/>
              </a:ext>
            </a:extLst>
          </p:cNvPr>
          <p:cNvSpPr/>
          <p:nvPr/>
        </p:nvSpPr>
        <p:spPr>
          <a:xfrm rot="5991416">
            <a:off x="4942782" y="873472"/>
            <a:ext cx="259461" cy="2407136"/>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799D3CCC-45F4-457A-B52E-F7E2B5986866}"/>
              </a:ext>
            </a:extLst>
          </p:cNvPr>
          <p:cNvGrpSpPr/>
          <p:nvPr/>
        </p:nvGrpSpPr>
        <p:grpSpPr>
          <a:xfrm>
            <a:off x="3886062" y="3036532"/>
            <a:ext cx="2789620" cy="730616"/>
            <a:chOff x="2691960" y="3079564"/>
            <a:chExt cx="2789620" cy="730616"/>
          </a:xfrm>
        </p:grpSpPr>
        <p:sp>
          <p:nvSpPr>
            <p:cNvPr id="33" name="矢印: 下 32">
              <a:extLst>
                <a:ext uri="{FF2B5EF4-FFF2-40B4-BE49-F238E27FC236}">
                  <a16:creationId xmlns:a16="http://schemas.microsoft.com/office/drawing/2014/main" id="{D9789A63-B840-45CB-8434-D9382188850F}"/>
                </a:ext>
              </a:extLst>
            </p:cNvPr>
            <p:cNvSpPr/>
            <p:nvPr/>
          </p:nvSpPr>
          <p:spPr>
            <a:xfrm rot="4368382">
              <a:off x="3770972" y="2471707"/>
              <a:ext cx="259461" cy="2417486"/>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B0E4BAF-5D9D-4EE9-95CB-2D79EBC9D29E}"/>
                </a:ext>
              </a:extLst>
            </p:cNvPr>
            <p:cNvSpPr/>
            <p:nvPr/>
          </p:nvSpPr>
          <p:spPr>
            <a:xfrm>
              <a:off x="5112248" y="307956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0543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pic>
        <p:nvPicPr>
          <p:cNvPr id="5" name="図 4" descr="ロゴ&#10;&#10;自動的に生成された説明">
            <a:extLst>
              <a:ext uri="{FF2B5EF4-FFF2-40B4-BE49-F238E27FC236}">
                <a16:creationId xmlns:a16="http://schemas.microsoft.com/office/drawing/2014/main" id="{976320B2-BEC9-41A3-B758-6BF8B83BF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616" y="1762540"/>
            <a:ext cx="1580089" cy="1580089"/>
          </a:xfrm>
          <a:prstGeom prst="rect">
            <a:avLst/>
          </a:prstGeom>
        </p:spPr>
      </p:pic>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760661"/>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55633"/>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374344"/>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pic>
        <p:nvPicPr>
          <p:cNvPr id="14" name="図 13" descr="ブルー, 眺め, 男, 水 が含まれている画像&#10;&#10;自動的に生成された説明">
            <a:extLst>
              <a:ext uri="{FF2B5EF4-FFF2-40B4-BE49-F238E27FC236}">
                <a16:creationId xmlns:a16="http://schemas.microsoft.com/office/drawing/2014/main" id="{06F6DACF-CB46-4D5F-BDFD-05E587D07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906" y="1757159"/>
            <a:ext cx="1578332" cy="1578332"/>
          </a:xfrm>
          <a:prstGeom prst="rect">
            <a:avLst/>
          </a:prstGeom>
        </p:spPr>
      </p:pic>
      <p:sp>
        <p:nvSpPr>
          <p:cNvPr id="19" name="矢印: 右 18">
            <a:extLst>
              <a:ext uri="{FF2B5EF4-FFF2-40B4-BE49-F238E27FC236}">
                <a16:creationId xmlns:a16="http://schemas.microsoft.com/office/drawing/2014/main" id="{3B185299-862D-4F2F-A7D2-21FC5198E387}"/>
              </a:ext>
            </a:extLst>
          </p:cNvPr>
          <p:cNvSpPr/>
          <p:nvPr/>
        </p:nvSpPr>
        <p:spPr>
          <a:xfrm>
            <a:off x="2867882" y="2206177"/>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06177"/>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806573" y="1342133"/>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41" name="図 40" descr="グラフ&#10;&#10;自動的に生成された説明">
            <a:extLst>
              <a:ext uri="{FF2B5EF4-FFF2-40B4-BE49-F238E27FC236}">
                <a16:creationId xmlns:a16="http://schemas.microsoft.com/office/drawing/2014/main" id="{477F435A-6755-403C-957A-EC3E8F80BAA3}"/>
              </a:ext>
            </a:extLst>
          </p:cNvPr>
          <p:cNvPicPr>
            <a:picLocks noChangeAspect="1"/>
          </p:cNvPicPr>
          <p:nvPr/>
        </p:nvPicPr>
        <p:blipFill rotWithShape="1">
          <a:blip r:embed="rId5">
            <a:extLst>
              <a:ext uri="{28A0092B-C50C-407E-A947-70E740481C1C}">
                <a14:useLocalDpi xmlns:a14="http://schemas.microsoft.com/office/drawing/2010/main" val="0"/>
              </a:ext>
            </a:extLst>
          </a:blip>
          <a:srcRect l="652" t="6444" r="19542" b="840"/>
          <a:stretch/>
        </p:blipFill>
        <p:spPr>
          <a:xfrm>
            <a:off x="4250894" y="3947690"/>
            <a:ext cx="4239059" cy="2520122"/>
          </a:xfrm>
          <a:prstGeom prst="rect">
            <a:avLst/>
          </a:prstGeom>
        </p:spPr>
      </p:pic>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2530321040"/>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8</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45" name="右中かっこ 44">
            <a:extLst>
              <a:ext uri="{FF2B5EF4-FFF2-40B4-BE49-F238E27FC236}">
                <a16:creationId xmlns:a16="http://schemas.microsoft.com/office/drawing/2014/main" id="{B28139AC-A2FD-4CCF-84B6-EC8F9C572899}"/>
              </a:ext>
            </a:extLst>
          </p:cNvPr>
          <p:cNvSpPr/>
          <p:nvPr/>
        </p:nvSpPr>
        <p:spPr>
          <a:xfrm flipH="1">
            <a:off x="1068568" y="176254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6EDB3AB0-0F2E-427C-B8C2-6095DA2597D8}"/>
              </a:ext>
            </a:extLst>
          </p:cNvPr>
          <p:cNvSpPr txBox="1"/>
          <p:nvPr/>
        </p:nvSpPr>
        <p:spPr>
          <a:xfrm rot="16200000">
            <a:off x="652581" y="241564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1" name="テキスト ボックス 50">
            <a:extLst>
              <a:ext uri="{FF2B5EF4-FFF2-40B4-BE49-F238E27FC236}">
                <a16:creationId xmlns:a16="http://schemas.microsoft.com/office/drawing/2014/main" id="{77EA1D9B-BA84-4256-AED8-2D5C1F4B9F4E}"/>
              </a:ext>
            </a:extLst>
          </p:cNvPr>
          <p:cNvSpPr txBox="1"/>
          <p:nvPr/>
        </p:nvSpPr>
        <p:spPr>
          <a:xfrm>
            <a:off x="1781254" y="354190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2" name="右中かっこ 51">
            <a:extLst>
              <a:ext uri="{FF2B5EF4-FFF2-40B4-BE49-F238E27FC236}">
                <a16:creationId xmlns:a16="http://schemas.microsoft.com/office/drawing/2014/main" id="{1F0FB777-CA16-43FC-8E42-0B11E940B9EF}"/>
              </a:ext>
            </a:extLst>
          </p:cNvPr>
          <p:cNvSpPr/>
          <p:nvPr/>
        </p:nvSpPr>
        <p:spPr>
          <a:xfrm rot="16200000" flipH="1">
            <a:off x="1943698" y="263397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3" name="右中かっこ 52">
            <a:extLst>
              <a:ext uri="{FF2B5EF4-FFF2-40B4-BE49-F238E27FC236}">
                <a16:creationId xmlns:a16="http://schemas.microsoft.com/office/drawing/2014/main" id="{37DB86C9-6CA8-436E-894E-3347848D4BF0}"/>
              </a:ext>
            </a:extLst>
          </p:cNvPr>
          <p:cNvSpPr/>
          <p:nvPr/>
        </p:nvSpPr>
        <p:spPr>
          <a:xfrm flipH="1">
            <a:off x="6691807" y="1752391"/>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F1DBDAAB-C444-483F-89B5-AB00C332622C}"/>
              </a:ext>
            </a:extLst>
          </p:cNvPr>
          <p:cNvSpPr txBox="1"/>
          <p:nvPr/>
        </p:nvSpPr>
        <p:spPr>
          <a:xfrm rot="16200000">
            <a:off x="6275820" y="2405498"/>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5" name="テキスト ボックス 54">
            <a:extLst>
              <a:ext uri="{FF2B5EF4-FFF2-40B4-BE49-F238E27FC236}">
                <a16:creationId xmlns:a16="http://schemas.microsoft.com/office/drawing/2014/main" id="{A6FBB3A7-4D0E-4C48-95AD-CB7256240A82}"/>
              </a:ext>
            </a:extLst>
          </p:cNvPr>
          <p:cNvSpPr txBox="1"/>
          <p:nvPr/>
        </p:nvSpPr>
        <p:spPr>
          <a:xfrm>
            <a:off x="7404493" y="3531755"/>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56" name="右中かっこ 55">
            <a:extLst>
              <a:ext uri="{FF2B5EF4-FFF2-40B4-BE49-F238E27FC236}">
                <a16:creationId xmlns:a16="http://schemas.microsoft.com/office/drawing/2014/main" id="{23D2D9BE-5F3D-45D9-B7BB-C7D5698C90D3}"/>
              </a:ext>
            </a:extLst>
          </p:cNvPr>
          <p:cNvSpPr/>
          <p:nvPr/>
        </p:nvSpPr>
        <p:spPr>
          <a:xfrm rot="16200000" flipH="1">
            <a:off x="7566937" y="2623828"/>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83134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タイムライン&#10;&#10;自動的に生成された説明">
            <a:extLst>
              <a:ext uri="{FF2B5EF4-FFF2-40B4-BE49-F238E27FC236}">
                <a16:creationId xmlns:a16="http://schemas.microsoft.com/office/drawing/2014/main" id="{62A7E531-E464-43C0-A2A5-17937AA640A7}"/>
              </a:ext>
            </a:extLst>
          </p:cNvPr>
          <p:cNvPicPr>
            <a:picLocks noChangeAspect="1"/>
          </p:cNvPicPr>
          <p:nvPr/>
        </p:nvPicPr>
        <p:blipFill rotWithShape="1">
          <a:blip r:embed="rId3">
            <a:extLst>
              <a:ext uri="{28A0092B-C50C-407E-A947-70E740481C1C}">
                <a14:useLocalDpi xmlns:a14="http://schemas.microsoft.com/office/drawing/2010/main" val="0"/>
              </a:ext>
            </a:extLst>
          </a:blip>
          <a:srcRect l="1067" t="4954" r="16934"/>
          <a:stretch/>
        </p:blipFill>
        <p:spPr>
          <a:xfrm>
            <a:off x="4114393" y="3927213"/>
            <a:ext cx="4232933" cy="2588639"/>
          </a:xfrm>
          <a:prstGeom prst="rect">
            <a:avLst/>
          </a:prstGeom>
        </p:spPr>
      </p:pic>
      <p:pic>
        <p:nvPicPr>
          <p:cNvPr id="9" name="図 8" descr="人, 座る, 男, 立つ が含まれている画像&#10;&#10;自動的に生成された説明">
            <a:extLst>
              <a:ext uri="{FF2B5EF4-FFF2-40B4-BE49-F238E27FC236}">
                <a16:creationId xmlns:a16="http://schemas.microsoft.com/office/drawing/2014/main" id="{29E0EE84-6BFD-4DB7-86A1-EB75D9074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659" y="1803819"/>
            <a:ext cx="1587059" cy="1572951"/>
          </a:xfrm>
          <a:prstGeom prst="rect">
            <a:avLst/>
          </a:prstGeom>
        </p:spPr>
      </p:pic>
      <p:pic>
        <p:nvPicPr>
          <p:cNvPr id="5" name="図 4" descr="木の板&#10;&#10;低い精度で自動的に生成された説明">
            <a:extLst>
              <a:ext uri="{FF2B5EF4-FFF2-40B4-BE49-F238E27FC236}">
                <a16:creationId xmlns:a16="http://schemas.microsoft.com/office/drawing/2014/main" id="{98F81687-41EC-43FC-AA87-A5F7C8390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6604" y="1809082"/>
            <a:ext cx="1576522" cy="158362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30</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308645" cy="400110"/>
          </a:xfrm>
          <a:prstGeom prst="rect">
            <a:avLst/>
          </a:prstGeom>
          <a:noFill/>
        </p:spPr>
        <p:txBody>
          <a:bodyPr wrap="none" rtlCol="0">
            <a:spAutoFit/>
          </a:bodyPr>
          <a:lstStyle/>
          <a:p>
            <a:r>
              <a:rPr kumimoji="1" lang="en-US" altLang="ja-JP" sz="2000" dirty="0"/>
              <a:t>CAE (</a:t>
            </a:r>
            <a:r>
              <a:rPr lang="en-US" altLang="ja-JP" sz="2000" dirty="0" err="1"/>
              <a:t>UNet</a:t>
            </a:r>
            <a:r>
              <a:rPr kumimoji="1" lang="en-US" altLang="ja-JP" sz="2000" dirty="0"/>
              <a:t>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1281495827"/>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56</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709488" y="2456927"/>
            <a:ext cx="412292" cy="338554"/>
          </a:xfrm>
          <a:prstGeom prst="rect">
            <a:avLst/>
          </a:prstGeom>
          <a:noFill/>
        </p:spPr>
        <p:txBody>
          <a:bodyPr wrap="none" rtlCol="0">
            <a:spAutoFit/>
          </a:bodyPr>
          <a:lstStyle/>
          <a:p>
            <a:r>
              <a:rPr kumimoji="1" lang="en-US" altLang="ja-JP" sz="1600" dirty="0"/>
              <a:t>96</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842214" y="3583184"/>
            <a:ext cx="412292" cy="338554"/>
          </a:xfrm>
          <a:prstGeom prst="rect">
            <a:avLst/>
          </a:prstGeom>
          <a:noFill/>
        </p:spPr>
        <p:txBody>
          <a:bodyPr wrap="none" rtlCol="0">
            <a:spAutoFit/>
          </a:bodyPr>
          <a:lstStyle/>
          <a:p>
            <a:r>
              <a:rPr kumimoji="1" lang="en-US" altLang="ja-JP" sz="1600" dirty="0"/>
              <a:t>96</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13334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レンガの壁&#10;&#10;低い精度で自動的に生成された説明">
            <a:extLst>
              <a:ext uri="{FF2B5EF4-FFF2-40B4-BE49-F238E27FC236}">
                <a16:creationId xmlns:a16="http://schemas.microsoft.com/office/drawing/2014/main" id="{10AF8D78-B7C1-487F-9103-2C115ACF7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25" y="4092361"/>
            <a:ext cx="3418080" cy="1703029"/>
          </a:xfrm>
          <a:prstGeom prst="rect">
            <a:avLst/>
          </a:prstGeom>
        </p:spPr>
      </p:pic>
      <p:pic>
        <p:nvPicPr>
          <p:cNvPr id="13" name="図 12" descr="建物, 人, 男, 立つ が含まれている画像&#10;&#10;自動的に生成された説明">
            <a:extLst>
              <a:ext uri="{FF2B5EF4-FFF2-40B4-BE49-F238E27FC236}">
                <a16:creationId xmlns:a16="http://schemas.microsoft.com/office/drawing/2014/main" id="{A6035741-C9B9-4BED-B020-294B7ADE3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91" y="4098492"/>
            <a:ext cx="3430531" cy="1709233"/>
          </a:xfrm>
          <a:prstGeom prst="rect">
            <a:avLst/>
          </a:prstGeom>
        </p:spPr>
      </p:pic>
      <p:pic>
        <p:nvPicPr>
          <p:cNvPr id="10" name="図 9" descr="レンガの壁&#10;&#10;低い精度で自動的に生成された説明">
            <a:extLst>
              <a:ext uri="{FF2B5EF4-FFF2-40B4-BE49-F238E27FC236}">
                <a16:creationId xmlns:a16="http://schemas.microsoft.com/office/drawing/2014/main" id="{7A05ADF6-5BE5-40A5-9C16-66155233CA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2588" y="1303400"/>
            <a:ext cx="3430531" cy="1709233"/>
          </a:xfrm>
          <a:prstGeom prst="rect">
            <a:avLst/>
          </a:prstGeom>
        </p:spPr>
      </p:pic>
      <p:pic>
        <p:nvPicPr>
          <p:cNvPr id="5" name="図 4" descr="建物, 立つ, 男, 持つ が含まれている画像&#10;&#10;自動的に生成された説明">
            <a:extLst>
              <a:ext uri="{FF2B5EF4-FFF2-40B4-BE49-F238E27FC236}">
                <a16:creationId xmlns:a16="http://schemas.microsoft.com/office/drawing/2014/main" id="{681B9DBD-7AE2-49EE-A7E9-60848BEF69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6" y="1303400"/>
            <a:ext cx="3430531"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BASF</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31</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2547492" cy="461665"/>
          </a:xfrm>
          <a:prstGeom prst="rect">
            <a:avLst/>
          </a:prstGeom>
          <a:noFill/>
        </p:spPr>
        <p:txBody>
          <a:bodyPr wrap="none" rtlCol="0">
            <a:spAutoFit/>
          </a:bodyPr>
          <a:lstStyle/>
          <a:p>
            <a:r>
              <a:rPr kumimoji="1" lang="en-US" altLang="ja-JP" sz="2400" dirty="0" err="1"/>
              <a:t>UNet</a:t>
            </a:r>
            <a:r>
              <a:rPr kumimoji="1" lang="en-US" altLang="ja-JP" sz="2400" dirty="0"/>
              <a:t>-based 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167581" cy="400110"/>
          </a:xfrm>
          <a:prstGeom prst="rect">
            <a:avLst/>
          </a:prstGeom>
          <a:noFill/>
        </p:spPr>
        <p:txBody>
          <a:bodyPr wrap="none" rtlCol="0">
            <a:spAutoFit/>
          </a:bodyPr>
          <a:lstStyle/>
          <a:p>
            <a:r>
              <a:rPr lang="en-US" altLang="ja-JP" sz="2000" dirty="0"/>
              <a:t>training</a:t>
            </a:r>
            <a:r>
              <a:rPr kumimoji="1" lang="en-US" altLang="ja-JP" sz="2000" dirty="0"/>
              <a:t>_ng_1938</a:t>
            </a:r>
            <a:endParaRPr kumimoji="1" lang="ja-JP" altLang="en-US" sz="2000" dirty="0"/>
          </a:p>
        </p:txBody>
      </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796133" cy="400110"/>
          </a:xfrm>
          <a:prstGeom prst="rect">
            <a:avLst/>
          </a:prstGeom>
          <a:noFill/>
        </p:spPr>
        <p:txBody>
          <a:bodyPr wrap="none" rtlCol="0">
            <a:spAutoFit/>
          </a:bodyPr>
          <a:lstStyle/>
          <a:p>
            <a:r>
              <a:rPr kumimoji="1" lang="en-US" altLang="ja-JP" sz="2000" dirty="0"/>
              <a:t>test_ng_3785</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796133" cy="400110"/>
          </a:xfrm>
          <a:prstGeom prst="rect">
            <a:avLst/>
          </a:prstGeom>
          <a:noFill/>
        </p:spPr>
        <p:txBody>
          <a:bodyPr wrap="none" rtlCol="0">
            <a:spAutoFit/>
          </a:bodyPr>
          <a:lstStyle/>
          <a:p>
            <a:r>
              <a:rPr kumimoji="1" lang="en-US" altLang="ja-JP" sz="2000" dirty="0"/>
              <a:t>test_ng_3800</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796133" cy="400110"/>
          </a:xfrm>
          <a:prstGeom prst="rect">
            <a:avLst/>
          </a:prstGeom>
          <a:noFill/>
        </p:spPr>
        <p:txBody>
          <a:bodyPr wrap="none" rtlCol="0">
            <a:spAutoFit/>
          </a:bodyPr>
          <a:lstStyle/>
          <a:p>
            <a:r>
              <a:rPr lang="en-US" altLang="ja-JP" sz="2000" dirty="0"/>
              <a:t>test_ng_3806</a:t>
            </a:r>
            <a:endParaRPr kumimoji="1" lang="ja-JP" altLang="en-US" sz="2000" dirty="0"/>
          </a:p>
        </p:txBody>
      </p:sp>
      <p:pic>
        <p:nvPicPr>
          <p:cNvPr id="4" name="図 3" descr="草, 屋外, 動物, 哺乳類 が含まれている画像&#10;&#10;自動的に生成された説明">
            <a:extLst>
              <a:ext uri="{FF2B5EF4-FFF2-40B4-BE49-F238E27FC236}">
                <a16:creationId xmlns:a16="http://schemas.microsoft.com/office/drawing/2014/main" id="{40535A19-7617-4368-A039-47A738E659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2163" y="1299909"/>
            <a:ext cx="1715132" cy="1715132"/>
          </a:xfrm>
          <a:prstGeom prst="rect">
            <a:avLst/>
          </a:prstGeom>
        </p:spPr>
      </p:pic>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8" name="図 7" descr="ぼやけた写真&#10;&#10;低い精度で自動的に生成された説明">
            <a:extLst>
              <a:ext uri="{FF2B5EF4-FFF2-40B4-BE49-F238E27FC236}">
                <a16:creationId xmlns:a16="http://schemas.microsoft.com/office/drawing/2014/main" id="{7E42A0C7-5035-4F20-AAD2-3C14C22B73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1611" y="1299909"/>
            <a:ext cx="1715132" cy="1715132"/>
          </a:xfrm>
          <a:prstGeom prst="rect">
            <a:avLst/>
          </a:prstGeom>
        </p:spPr>
      </p:pic>
      <p:grpSp>
        <p:nvGrpSpPr>
          <p:cNvPr id="7" name="グループ化 6">
            <a:extLst>
              <a:ext uri="{FF2B5EF4-FFF2-40B4-BE49-F238E27FC236}">
                <a16:creationId xmlns:a16="http://schemas.microsoft.com/office/drawing/2014/main" id="{91EC767E-D8C5-4987-9920-1443A5F9F889}"/>
              </a:ext>
            </a:extLst>
          </p:cNvPr>
          <p:cNvGrpSpPr/>
          <p:nvPr/>
        </p:nvGrpSpPr>
        <p:grpSpPr>
          <a:xfrm>
            <a:off x="5035847" y="2665337"/>
            <a:ext cx="2918685" cy="338554"/>
            <a:chOff x="5041486" y="2653653"/>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11" name="図 10" descr="草, 敷物, ブラシ が含まれている画像&#10;&#10;自動的に生成された説明">
            <a:extLst>
              <a:ext uri="{FF2B5EF4-FFF2-40B4-BE49-F238E27FC236}">
                <a16:creationId xmlns:a16="http://schemas.microsoft.com/office/drawing/2014/main" id="{35FDECFD-7602-4194-B396-7D1AB19235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2162" y="4096083"/>
            <a:ext cx="1709233" cy="1709233"/>
          </a:xfrm>
          <a:prstGeom prst="rect">
            <a:avLst/>
          </a:prstGeom>
        </p:spPr>
      </p:pic>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14" name="図 13" descr="ブラシ, 草, 敷物 が含まれている画像&#10;&#10;自動的に生成された説明">
            <a:extLst>
              <a:ext uri="{FF2B5EF4-FFF2-40B4-BE49-F238E27FC236}">
                <a16:creationId xmlns:a16="http://schemas.microsoft.com/office/drawing/2014/main" id="{737930D1-DA72-49E8-95E6-303646F292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2263" y="4094455"/>
            <a:ext cx="1688641" cy="1688641"/>
          </a:xfrm>
          <a:prstGeom prst="rect">
            <a:avLst/>
          </a:prstGeom>
        </p:spPr>
      </p:pic>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423338"/>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4228738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スピーカーの時計&#10;&#10;低い精度で自動的に生成された説明">
            <a:extLst>
              <a:ext uri="{FF2B5EF4-FFF2-40B4-BE49-F238E27FC236}">
                <a16:creationId xmlns:a16="http://schemas.microsoft.com/office/drawing/2014/main" id="{B808CA93-8EE7-4831-AB1E-CC42FA99F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32" y="4336740"/>
            <a:ext cx="3947141" cy="1859033"/>
          </a:xfrm>
          <a:prstGeom prst="rect">
            <a:avLst/>
          </a:prstGeom>
        </p:spPr>
      </p:pic>
      <p:pic>
        <p:nvPicPr>
          <p:cNvPr id="13" name="図 12" descr="屋内, 探す, フロント, 座る が含まれている画像&#10;&#10;自動的に生成された説明">
            <a:extLst>
              <a:ext uri="{FF2B5EF4-FFF2-40B4-BE49-F238E27FC236}">
                <a16:creationId xmlns:a16="http://schemas.microsoft.com/office/drawing/2014/main" id="{0D1A5872-C0DE-4FCD-BB21-95DC4F1FC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234" y="1689204"/>
            <a:ext cx="3744624" cy="1859033"/>
          </a:xfrm>
          <a:prstGeom prst="rect">
            <a:avLst/>
          </a:prstGeom>
        </p:spPr>
      </p:pic>
      <p:pic>
        <p:nvPicPr>
          <p:cNvPr id="9" name="図 8" descr="機械の部品&#10;&#10;低い精度で自動的に生成された説明">
            <a:extLst>
              <a:ext uri="{FF2B5EF4-FFF2-40B4-BE49-F238E27FC236}">
                <a16:creationId xmlns:a16="http://schemas.microsoft.com/office/drawing/2014/main" id="{7C8100CD-94B1-45DE-AC80-D66AFC1BB4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131" y="4336740"/>
            <a:ext cx="3744624" cy="1872312"/>
          </a:xfrm>
          <a:prstGeom prst="rect">
            <a:avLst/>
          </a:prstGeom>
        </p:spPr>
      </p:pic>
      <p:pic>
        <p:nvPicPr>
          <p:cNvPr id="6" name="図 5" descr="機械の部品&#10;&#10;低い精度で自動的に生成された説明">
            <a:extLst>
              <a:ext uri="{FF2B5EF4-FFF2-40B4-BE49-F238E27FC236}">
                <a16:creationId xmlns:a16="http://schemas.microsoft.com/office/drawing/2014/main" id="{C2B235C5-7971-4CD8-9522-7D25540054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29" y="1689205"/>
            <a:ext cx="3744624" cy="1858970"/>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32</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1978427" cy="400110"/>
          </a:xfrm>
          <a:prstGeom prst="rect">
            <a:avLst/>
          </a:prstGeom>
          <a:noFill/>
        </p:spPr>
        <p:txBody>
          <a:bodyPr wrap="none" rtlCol="0">
            <a:spAutoFit/>
          </a:bodyPr>
          <a:lstStyle/>
          <a:p>
            <a:r>
              <a:rPr kumimoji="1" lang="en-US" altLang="ja-JP" sz="2000" dirty="0"/>
              <a:t>O</a:t>
            </a:r>
            <a:r>
              <a:rPr lang="en-US" altLang="ja-JP" sz="2000" dirty="0"/>
              <a:t>K </a:t>
            </a:r>
            <a:r>
              <a:rPr kumimoji="1" lang="en-US" altLang="ja-JP" sz="2000" dirty="0"/>
              <a:t>(20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2121093" cy="400110"/>
          </a:xfrm>
          <a:prstGeom prst="rect">
            <a:avLst/>
          </a:prstGeom>
          <a:noFill/>
        </p:spPr>
        <p:txBody>
          <a:bodyPr wrap="none" rtlCol="0">
            <a:spAutoFit/>
          </a:bodyPr>
          <a:lstStyle/>
          <a:p>
            <a:r>
              <a:rPr kumimoji="1" lang="en-US" altLang="ja-JP" sz="2000" dirty="0"/>
              <a:t>OK (100 images)</a:t>
            </a:r>
            <a:endParaRPr kumimoji="1" lang="ja-JP" altLang="en-US" sz="2000" dirty="0"/>
          </a:p>
        </p:txBody>
      </p:sp>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1661032" cy="400110"/>
          </a:xfrm>
          <a:prstGeom prst="rect">
            <a:avLst/>
          </a:prstGeom>
          <a:noFill/>
        </p:spPr>
        <p:txBody>
          <a:bodyPr wrap="none" rtlCol="0">
            <a:spAutoFit/>
          </a:bodyPr>
          <a:lstStyle/>
          <a:p>
            <a:r>
              <a:rPr lang="en-US" altLang="ja-JP" sz="2000" dirty="0"/>
              <a:t>NG </a:t>
            </a:r>
            <a:r>
              <a:rPr kumimoji="1" lang="en-US" altLang="ja-JP" sz="2000" dirty="0"/>
              <a:t>(</a:t>
            </a:r>
            <a:r>
              <a:rPr lang="en-US" altLang="ja-JP" sz="2000" dirty="0"/>
              <a:t>100</a:t>
            </a:r>
            <a:r>
              <a:rPr kumimoji="1" lang="en-US" altLang="ja-JP" sz="2000" dirty="0"/>
              <a:t>× 2)</a:t>
            </a:r>
            <a:endParaRPr kumimoji="1" lang="ja-JP" altLang="en-US" sz="2000" dirty="0"/>
          </a:p>
        </p:txBody>
      </p:sp>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1992853" cy="400110"/>
          </a:xfrm>
          <a:prstGeom prst="rect">
            <a:avLst/>
          </a:prstGeom>
          <a:noFill/>
        </p:spPr>
        <p:txBody>
          <a:bodyPr wrap="none" rtlCol="0">
            <a:spAutoFit/>
          </a:bodyPr>
          <a:lstStyle/>
          <a:p>
            <a:r>
              <a:rPr lang="en-US" altLang="ja-JP" sz="2000" dirty="0"/>
              <a:t>NG </a:t>
            </a:r>
            <a:r>
              <a:rPr kumimoji="1" lang="en-US" altLang="ja-JP" sz="2000" dirty="0"/>
              <a:t>(1</a:t>
            </a:r>
            <a:r>
              <a:rPr lang="en-US" altLang="ja-JP" sz="2000" dirty="0"/>
              <a:t>0</a:t>
            </a:r>
            <a:r>
              <a:rPr kumimoji="1" lang="en-US" altLang="ja-JP" sz="2000" dirty="0"/>
              <a:t> images)</a:t>
            </a:r>
            <a:endParaRPr kumimoji="1" lang="ja-JP" altLang="en-US" sz="2000" dirty="0"/>
          </a:p>
        </p:txBody>
      </p:sp>
    </p:spTree>
    <p:extLst>
      <p:ext uri="{BB962C8B-B14F-4D97-AF65-F5344CB8AC3E}">
        <p14:creationId xmlns:p14="http://schemas.microsoft.com/office/powerpoint/2010/main" val="2946782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機械の部品&#10;&#10;低い精度で自動的に生成された説明">
            <a:extLst>
              <a:ext uri="{FF2B5EF4-FFF2-40B4-BE49-F238E27FC236}">
                <a16:creationId xmlns:a16="http://schemas.microsoft.com/office/drawing/2014/main" id="{E6BC2FF5-8FF6-4AEB-B531-DD12EB37D340}"/>
              </a:ext>
            </a:extLst>
          </p:cNvPr>
          <p:cNvPicPr>
            <a:picLocks noChangeAspect="1"/>
          </p:cNvPicPr>
          <p:nvPr/>
        </p:nvPicPr>
        <p:blipFill rotWithShape="1">
          <a:blip r:embed="rId3">
            <a:extLst>
              <a:ext uri="{28A0092B-C50C-407E-A947-70E740481C1C}">
                <a14:useLocalDpi xmlns:a14="http://schemas.microsoft.com/office/drawing/2010/main" val="0"/>
              </a:ext>
            </a:extLst>
          </a:blip>
          <a:srcRect b="53277"/>
          <a:stretch/>
        </p:blipFill>
        <p:spPr>
          <a:xfrm>
            <a:off x="2010656" y="2310003"/>
            <a:ext cx="2924164" cy="683124"/>
          </a:xfrm>
          <a:prstGeom prst="rect">
            <a:avLst/>
          </a:prstGeom>
        </p:spPr>
      </p:pic>
      <p:pic>
        <p:nvPicPr>
          <p:cNvPr id="4" name="図 3" descr="機械の部品&#10;&#10;低い精度で自動的に生成された説明">
            <a:extLst>
              <a:ext uri="{FF2B5EF4-FFF2-40B4-BE49-F238E27FC236}">
                <a16:creationId xmlns:a16="http://schemas.microsoft.com/office/drawing/2014/main" id="{3223AB81-CFEB-4DB7-9E25-51B68EEB40C5}"/>
              </a:ext>
            </a:extLst>
          </p:cNvPr>
          <p:cNvPicPr>
            <a:picLocks noChangeAspect="1"/>
          </p:cNvPicPr>
          <p:nvPr/>
        </p:nvPicPr>
        <p:blipFill rotWithShape="1">
          <a:blip r:embed="rId4">
            <a:extLst>
              <a:ext uri="{28A0092B-C50C-407E-A947-70E740481C1C}">
                <a14:useLocalDpi xmlns:a14="http://schemas.microsoft.com/office/drawing/2010/main" val="0"/>
              </a:ext>
            </a:extLst>
          </a:blip>
          <a:srcRect t="1" b="54183"/>
          <a:stretch/>
        </p:blipFill>
        <p:spPr>
          <a:xfrm>
            <a:off x="2017871" y="1623562"/>
            <a:ext cx="2916950" cy="66347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33</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4209054" cy="461665"/>
          </a:xfrm>
          <a:prstGeom prst="rect">
            <a:avLst/>
          </a:prstGeom>
          <a:noFill/>
        </p:spPr>
        <p:txBody>
          <a:bodyPr wrap="square" rtlCol="0">
            <a:spAutoFit/>
          </a:bodyPr>
          <a:lstStyle/>
          <a:p>
            <a:r>
              <a:rPr lang="ja-JP" altLang="en-US" sz="2400" dirty="0"/>
              <a:t>オリジナル画像を</a:t>
            </a:r>
            <a:r>
              <a:rPr kumimoji="1" lang="ja-JP" altLang="en-US" sz="2400" dirty="0"/>
              <a:t>用いて訓練</a:t>
            </a: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sp>
        <p:nvSpPr>
          <p:cNvPr id="30" name="テキスト ボックス 29">
            <a:extLst>
              <a:ext uri="{FF2B5EF4-FFF2-40B4-BE49-F238E27FC236}">
                <a16:creationId xmlns:a16="http://schemas.microsoft.com/office/drawing/2014/main" id="{984E0A95-CEA9-472B-A90E-BA336B6714EE}"/>
              </a:ext>
            </a:extLst>
          </p:cNvPr>
          <p:cNvSpPr txBox="1"/>
          <p:nvPr/>
        </p:nvSpPr>
        <p:spPr>
          <a:xfrm>
            <a:off x="1430726" y="1756808"/>
            <a:ext cx="554960" cy="400110"/>
          </a:xfrm>
          <a:prstGeom prst="rect">
            <a:avLst/>
          </a:prstGeom>
          <a:noFill/>
        </p:spPr>
        <p:txBody>
          <a:bodyPr wrap="none" rtlCol="0">
            <a:spAutoFit/>
          </a:bodyPr>
          <a:lstStyle/>
          <a:p>
            <a:r>
              <a:rPr kumimoji="1" lang="en-US" altLang="ja-JP" sz="2000" dirty="0"/>
              <a:t>OK</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1423513" y="2436485"/>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90347"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18" name="図 17" descr="グラフ, テーブル&#10;&#10;自動的に生成された説明">
            <a:extLst>
              <a:ext uri="{FF2B5EF4-FFF2-40B4-BE49-F238E27FC236}">
                <a16:creationId xmlns:a16="http://schemas.microsoft.com/office/drawing/2014/main" id="{1A75742C-1F7E-4274-BD06-4494300AF13E}"/>
              </a:ext>
            </a:extLst>
          </p:cNvPr>
          <p:cNvPicPr>
            <a:picLocks noChangeAspect="1"/>
          </p:cNvPicPr>
          <p:nvPr/>
        </p:nvPicPr>
        <p:blipFill rotWithShape="1">
          <a:blip r:embed="rId5">
            <a:extLst>
              <a:ext uri="{28A0092B-C50C-407E-A947-70E740481C1C}">
                <a14:useLocalDpi xmlns:a14="http://schemas.microsoft.com/office/drawing/2010/main" val="0"/>
              </a:ext>
            </a:extLst>
          </a:blip>
          <a:srcRect l="972" t="4593" r="17778" b="1443"/>
          <a:stretch/>
        </p:blipFill>
        <p:spPr>
          <a:xfrm>
            <a:off x="4103990" y="3419380"/>
            <a:ext cx="4708099" cy="2881196"/>
          </a:xfrm>
          <a:prstGeom prst="rect">
            <a:avLst/>
          </a:prstGeom>
        </p:spPr>
      </p:pic>
    </p:spTree>
    <p:extLst>
      <p:ext uri="{BB962C8B-B14F-4D97-AF65-F5344CB8AC3E}">
        <p14:creationId xmlns:p14="http://schemas.microsoft.com/office/powerpoint/2010/main" val="733434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時計 が含まれている画像&#10;&#10;自動的に生成された説明">
            <a:extLst>
              <a:ext uri="{FF2B5EF4-FFF2-40B4-BE49-F238E27FC236}">
                <a16:creationId xmlns:a16="http://schemas.microsoft.com/office/drawing/2014/main" id="{42C73251-8D6B-4515-ACC2-E3D5FEA56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8929" y="1802056"/>
            <a:ext cx="1584789" cy="1584789"/>
          </a:xfrm>
          <a:prstGeom prst="rect">
            <a:avLst/>
          </a:prstGeom>
        </p:spPr>
      </p:pic>
      <p:pic>
        <p:nvPicPr>
          <p:cNvPr id="6" name="図 5" descr="時計, 石 が含まれている画像&#10;&#10;自動的に生成された説明">
            <a:extLst>
              <a:ext uri="{FF2B5EF4-FFF2-40B4-BE49-F238E27FC236}">
                <a16:creationId xmlns:a16="http://schemas.microsoft.com/office/drawing/2014/main" id="{140A1BD8-D855-4BAB-8FBF-1E58B5F02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437" y="1808840"/>
            <a:ext cx="1590728" cy="1576588"/>
          </a:xfrm>
          <a:prstGeom prst="rect">
            <a:avLst/>
          </a:prstGeom>
        </p:spPr>
      </p:pic>
      <p:pic>
        <p:nvPicPr>
          <p:cNvPr id="4" name="図 3" descr="グラフ, 棒グラフ&#10;&#10;自動的に生成された説明">
            <a:extLst>
              <a:ext uri="{FF2B5EF4-FFF2-40B4-BE49-F238E27FC236}">
                <a16:creationId xmlns:a16="http://schemas.microsoft.com/office/drawing/2014/main" id="{3BC639EE-9290-47C6-AD9C-40D2BF9D2678}"/>
              </a:ext>
            </a:extLst>
          </p:cNvPr>
          <p:cNvPicPr>
            <a:picLocks noChangeAspect="1"/>
          </p:cNvPicPr>
          <p:nvPr/>
        </p:nvPicPr>
        <p:blipFill rotWithShape="1">
          <a:blip r:embed="rId5">
            <a:extLst>
              <a:ext uri="{28A0092B-C50C-407E-A947-70E740481C1C}">
                <a14:useLocalDpi xmlns:a14="http://schemas.microsoft.com/office/drawing/2010/main" val="0"/>
              </a:ext>
            </a:extLst>
          </a:blip>
          <a:srcRect l="903" t="5028" r="17467"/>
          <a:stretch/>
        </p:blipFill>
        <p:spPr>
          <a:xfrm>
            <a:off x="4114393" y="3876189"/>
            <a:ext cx="4232933" cy="2588039"/>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34</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1367405941"/>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100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544000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スピーカー, 座る, ボール が含まれている画像&#10;&#10;自動的に生成された説明">
            <a:extLst>
              <a:ext uri="{FF2B5EF4-FFF2-40B4-BE49-F238E27FC236}">
                <a16:creationId xmlns:a16="http://schemas.microsoft.com/office/drawing/2014/main" id="{5D051D81-6307-4F36-B782-8448FAD6E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084" y="4098490"/>
            <a:ext cx="3430531" cy="1709233"/>
          </a:xfrm>
          <a:prstGeom prst="rect">
            <a:avLst/>
          </a:prstGeom>
        </p:spPr>
      </p:pic>
      <p:pic>
        <p:nvPicPr>
          <p:cNvPr id="11" name="図 10" descr="スピーカー, 座る, テーブル, 記号 が含まれている画像&#10;&#10;自動的に生成された説明">
            <a:extLst>
              <a:ext uri="{FF2B5EF4-FFF2-40B4-BE49-F238E27FC236}">
                <a16:creationId xmlns:a16="http://schemas.microsoft.com/office/drawing/2014/main" id="{26CD16B6-689D-486E-8CEB-B34450067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91" y="4098491"/>
            <a:ext cx="3430531" cy="1709233"/>
          </a:xfrm>
          <a:prstGeom prst="rect">
            <a:avLst/>
          </a:prstGeom>
        </p:spPr>
      </p:pic>
      <p:pic>
        <p:nvPicPr>
          <p:cNvPr id="8" name="図 7" descr="座る, スピーカー が含まれている画像&#10;&#10;自動的に生成された説明">
            <a:extLst>
              <a:ext uri="{FF2B5EF4-FFF2-40B4-BE49-F238E27FC236}">
                <a16:creationId xmlns:a16="http://schemas.microsoft.com/office/drawing/2014/main" id="{CB06360C-39E7-40AD-9E4D-32AE3D490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407" y="1305819"/>
            <a:ext cx="3430531" cy="1709233"/>
          </a:xfrm>
          <a:prstGeom prst="rect">
            <a:avLst/>
          </a:prstGeom>
        </p:spPr>
      </p:pic>
      <p:pic>
        <p:nvPicPr>
          <p:cNvPr id="4" name="図 3" descr="スピーカー, 座る, 古い, 時計 が含まれている画像&#10;&#10;自動的に生成された説明">
            <a:extLst>
              <a:ext uri="{FF2B5EF4-FFF2-40B4-BE49-F238E27FC236}">
                <a16:creationId xmlns:a16="http://schemas.microsoft.com/office/drawing/2014/main" id="{B27C2C4D-0ECE-4BD8-9C4C-6FECDF9BBA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390" y="1303400"/>
            <a:ext cx="3430532"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35</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1595309" cy="400110"/>
          </a:xfrm>
          <a:prstGeom prst="rect">
            <a:avLst/>
          </a:prstGeom>
          <a:noFill/>
        </p:spPr>
        <p:txBody>
          <a:bodyPr wrap="none" rtlCol="0">
            <a:spAutoFit/>
          </a:bodyPr>
          <a:lstStyle/>
          <a:p>
            <a:r>
              <a:rPr kumimoji="1" lang="en-US" altLang="ja-JP" sz="2000" dirty="0"/>
              <a:t>test_ng_</a:t>
            </a:r>
            <a:r>
              <a:rPr lang="en-US" altLang="ja-JP" sz="2000" dirty="0"/>
              <a:t>2_1</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595309" cy="400110"/>
          </a:xfrm>
          <a:prstGeom prst="rect">
            <a:avLst/>
          </a:prstGeom>
          <a:noFill/>
        </p:spPr>
        <p:txBody>
          <a:bodyPr wrap="none" rtlCol="0">
            <a:spAutoFit/>
          </a:bodyPr>
          <a:lstStyle/>
          <a:p>
            <a:r>
              <a:rPr kumimoji="1" lang="en-US" altLang="ja-JP" sz="2000" dirty="0"/>
              <a:t>test_ng_</a:t>
            </a:r>
            <a:r>
              <a:rPr lang="en-US" altLang="ja-JP" sz="2000" dirty="0"/>
              <a:t>4_1</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2665845"/>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544772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555966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屋内, ipod, ボール, 座る が含まれている画像&#10;&#10;自動的に生成された説明">
            <a:extLst>
              <a:ext uri="{FF2B5EF4-FFF2-40B4-BE49-F238E27FC236}">
                <a16:creationId xmlns:a16="http://schemas.microsoft.com/office/drawing/2014/main" id="{F7892CE5-1BFA-44C1-993C-46EAE584B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40" y="606838"/>
            <a:ext cx="1375128" cy="1375128"/>
          </a:xfrm>
          <a:prstGeom prst="rect">
            <a:avLst/>
          </a:prstGeom>
        </p:spPr>
      </p:pic>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770" y="4651694"/>
            <a:ext cx="3418466" cy="1709233"/>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903" y="4647130"/>
            <a:ext cx="3423826" cy="1711913"/>
          </a:xfrm>
          <a:prstGeom prst="rect">
            <a:avLst/>
          </a:prstGeom>
        </p:spPr>
      </p:pic>
      <p:pic>
        <p:nvPicPr>
          <p:cNvPr id="12" name="図 11" descr="スピーカー, 電車 が含まれている画像&#10;&#10;自動的に生成された説明">
            <a:extLst>
              <a:ext uri="{FF2B5EF4-FFF2-40B4-BE49-F238E27FC236}">
                <a16:creationId xmlns:a16="http://schemas.microsoft.com/office/drawing/2014/main" id="{092EAE28-B82F-4C0B-9824-C6718E908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6750" y="2473234"/>
            <a:ext cx="3418466" cy="1709233"/>
          </a:xfrm>
          <a:prstGeom prst="rect">
            <a:avLst/>
          </a:prstGeom>
        </p:spPr>
      </p:pic>
      <p:pic>
        <p:nvPicPr>
          <p:cNvPr id="9" name="図 8" descr="スピーカー, 写真, 座る, 顔 が含まれている画像&#10;&#10;自動的に生成された説明">
            <a:extLst>
              <a:ext uri="{FF2B5EF4-FFF2-40B4-BE49-F238E27FC236}">
                <a16:creationId xmlns:a16="http://schemas.microsoft.com/office/drawing/2014/main" id="{2FAAD62E-9811-404F-A2DB-965D4DEE19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197" y="2473234"/>
            <a:ext cx="3430532" cy="1715266"/>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36</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105150"/>
            <a:ext cx="1595309" cy="400110"/>
          </a:xfrm>
          <a:prstGeom prst="rect">
            <a:avLst/>
          </a:prstGeom>
          <a:noFill/>
        </p:spPr>
        <p:txBody>
          <a:bodyPr wrap="none" rtlCol="0">
            <a:spAutoFit/>
          </a:bodyPr>
          <a:lstStyle/>
          <a:p>
            <a:r>
              <a:rPr kumimoji="1" lang="en-US" altLang="ja-JP" sz="2000" dirty="0"/>
              <a:t>test_ng_</a:t>
            </a:r>
            <a:r>
              <a:rPr lang="en-US" altLang="ja-JP" sz="2000" dirty="0"/>
              <a:t>2_1</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383576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74875"/>
            <a:ext cx="1595309" cy="400110"/>
          </a:xfrm>
          <a:prstGeom prst="rect">
            <a:avLst/>
          </a:prstGeom>
          <a:noFill/>
        </p:spPr>
        <p:txBody>
          <a:bodyPr wrap="none" rtlCol="0">
            <a:spAutoFit/>
          </a:bodyPr>
          <a:lstStyle/>
          <a:p>
            <a:r>
              <a:rPr kumimoji="1" lang="en-US" altLang="ja-JP" sz="2000" dirty="0"/>
              <a:t>test_ng_</a:t>
            </a:r>
            <a:r>
              <a:rPr lang="en-US" altLang="ja-JP" sz="2000" dirty="0"/>
              <a:t>4_1</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3836277"/>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67370"/>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600910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87900"/>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6008554"/>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1415772" cy="461665"/>
          </a:xfrm>
          <a:prstGeom prst="rect">
            <a:avLst/>
          </a:prstGeom>
          <a:noFill/>
        </p:spPr>
        <p:txBody>
          <a:bodyPr wrap="none" rtlCol="0">
            <a:spAutoFit/>
          </a:bodyPr>
          <a:lstStyle/>
          <a:p>
            <a:r>
              <a:rPr lang="ja-JP" altLang="en-US" sz="2400" dirty="0"/>
              <a:t>差分画像</a:t>
            </a:r>
            <a:endParaRPr kumimoji="1" lang="ja-JP" altLang="en-US" sz="2400" dirty="0"/>
          </a:p>
        </p:txBody>
      </p:sp>
      <p:sp>
        <p:nvSpPr>
          <p:cNvPr id="37" name="テキスト ボックス 36">
            <a:extLst>
              <a:ext uri="{FF2B5EF4-FFF2-40B4-BE49-F238E27FC236}">
                <a16:creationId xmlns:a16="http://schemas.microsoft.com/office/drawing/2014/main" id="{EC0B3584-53CF-4C76-97C3-CF8F465A6A83}"/>
              </a:ext>
            </a:extLst>
          </p:cNvPr>
          <p:cNvSpPr txBox="1"/>
          <p:nvPr/>
        </p:nvSpPr>
        <p:spPr>
          <a:xfrm>
            <a:off x="3803712" y="531881"/>
            <a:ext cx="2236510" cy="400110"/>
          </a:xfrm>
          <a:prstGeom prst="rect">
            <a:avLst/>
          </a:prstGeom>
          <a:noFill/>
        </p:spPr>
        <p:txBody>
          <a:bodyPr wrap="none" rtlCol="0">
            <a:spAutoFit/>
          </a:bodyPr>
          <a:lstStyle/>
          <a:p>
            <a:r>
              <a:rPr kumimoji="1" lang="ja-JP" altLang="en-US" sz="2000" dirty="0"/>
              <a:t>テンプレート画像</a:t>
            </a:r>
          </a:p>
        </p:txBody>
      </p:sp>
    </p:spTree>
    <p:extLst>
      <p:ext uri="{BB962C8B-B14F-4D97-AF65-F5344CB8AC3E}">
        <p14:creationId xmlns:p14="http://schemas.microsoft.com/office/powerpoint/2010/main" val="3800199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暗い背景に浮かぶ月&#10;&#10;中程度の精度で自動的に生成された説明">
            <a:extLst>
              <a:ext uri="{FF2B5EF4-FFF2-40B4-BE49-F238E27FC236}">
                <a16:creationId xmlns:a16="http://schemas.microsoft.com/office/drawing/2014/main" id="{AE270487-EFD5-423E-9215-0E2C278DF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691" y="1567712"/>
            <a:ext cx="1379390" cy="1379390"/>
          </a:xfrm>
          <a:prstGeom prst="rect">
            <a:avLst/>
          </a:prstGeom>
        </p:spPr>
      </p:pic>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951" y="4207810"/>
            <a:ext cx="2758779" cy="1379390"/>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800" y="4203255"/>
            <a:ext cx="2763105" cy="1381553"/>
          </a:xfrm>
          <a:prstGeom prst="rect">
            <a:avLst/>
          </a:prstGeom>
        </p:spPr>
      </p:pic>
      <p:pic>
        <p:nvPicPr>
          <p:cNvPr id="12" name="図 11" descr="スピーカー, 電車 が含まれている画像&#10;&#10;自動的に生成された説明">
            <a:extLst>
              <a:ext uri="{FF2B5EF4-FFF2-40B4-BE49-F238E27FC236}">
                <a16:creationId xmlns:a16="http://schemas.microsoft.com/office/drawing/2014/main" id="{092EAE28-B82F-4C0B-9824-C6718E908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5931" y="1567713"/>
            <a:ext cx="2758779" cy="1379390"/>
          </a:xfrm>
          <a:prstGeom prst="rect">
            <a:avLst/>
          </a:prstGeom>
        </p:spPr>
      </p:pic>
      <p:pic>
        <p:nvPicPr>
          <p:cNvPr id="9" name="図 8" descr="スピーカー, 写真, 座る, 顔 が含まれている画像&#10;&#10;自動的に生成された説明">
            <a:extLst>
              <a:ext uri="{FF2B5EF4-FFF2-40B4-BE49-F238E27FC236}">
                <a16:creationId xmlns:a16="http://schemas.microsoft.com/office/drawing/2014/main" id="{2FAAD62E-9811-404F-A2DB-965D4DEE19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800" y="1567712"/>
            <a:ext cx="2768517" cy="1384259"/>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37</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142784" y="1199628"/>
            <a:ext cx="1595309" cy="400110"/>
          </a:xfrm>
          <a:prstGeom prst="rect">
            <a:avLst/>
          </a:prstGeom>
          <a:noFill/>
        </p:spPr>
        <p:txBody>
          <a:bodyPr wrap="none" rtlCol="0">
            <a:spAutoFit/>
          </a:bodyPr>
          <a:lstStyle/>
          <a:p>
            <a:r>
              <a:rPr kumimoji="1" lang="en-US" altLang="ja-JP" sz="2000" dirty="0"/>
              <a:t>test_ng_</a:t>
            </a:r>
            <a:r>
              <a:rPr lang="en-US" altLang="ja-JP" sz="2000" dirty="0"/>
              <a:t>2_1</a:t>
            </a:r>
            <a:endParaRPr kumimoji="1" lang="ja-JP" altLang="en-US" sz="2000" dirty="0"/>
          </a:p>
        </p:txBody>
      </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4811951" y="1169353"/>
            <a:ext cx="1595309" cy="400110"/>
          </a:xfrm>
          <a:prstGeom prst="rect">
            <a:avLst/>
          </a:prstGeom>
          <a:noFill/>
        </p:spPr>
        <p:txBody>
          <a:bodyPr wrap="none" rtlCol="0">
            <a:spAutoFit/>
          </a:bodyPr>
          <a:lstStyle/>
          <a:p>
            <a:r>
              <a:rPr kumimoji="1" lang="en-US" altLang="ja-JP" sz="2000" dirty="0"/>
              <a:t>test_ng_</a:t>
            </a:r>
            <a:r>
              <a:rPr lang="en-US" altLang="ja-JP" sz="2000" dirty="0"/>
              <a:t>4_1</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263862" y="3823485"/>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4885471" y="3844015"/>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3159839" cy="461665"/>
          </a:xfrm>
          <a:prstGeom prst="rect">
            <a:avLst/>
          </a:prstGeom>
          <a:noFill/>
        </p:spPr>
        <p:txBody>
          <a:bodyPr wrap="none" rtlCol="0">
            <a:spAutoFit/>
          </a:bodyPr>
          <a:lstStyle/>
          <a:p>
            <a:r>
              <a:rPr lang="ja-JP" altLang="en-US" sz="2400" dirty="0"/>
              <a:t>差分画像</a:t>
            </a:r>
            <a:r>
              <a:rPr lang="en-US" altLang="ja-JP" sz="2400" dirty="0"/>
              <a:t>(</a:t>
            </a:r>
            <a:r>
              <a:rPr lang="ja-JP" altLang="en-US" sz="2400" dirty="0"/>
              <a:t>絶対値比較</a:t>
            </a:r>
            <a:r>
              <a:rPr lang="en-US" altLang="ja-JP" sz="2400" dirty="0"/>
              <a:t>)</a:t>
            </a:r>
            <a:endParaRPr kumimoji="1" lang="ja-JP" altLang="en-US" sz="2400" dirty="0"/>
          </a:p>
        </p:txBody>
      </p:sp>
      <p:grpSp>
        <p:nvGrpSpPr>
          <p:cNvPr id="18" name="グループ化 17">
            <a:extLst>
              <a:ext uri="{FF2B5EF4-FFF2-40B4-BE49-F238E27FC236}">
                <a16:creationId xmlns:a16="http://schemas.microsoft.com/office/drawing/2014/main" id="{D3DCFD24-08F7-4182-9D8E-1D4AB3D53B47}"/>
              </a:ext>
            </a:extLst>
          </p:cNvPr>
          <p:cNvGrpSpPr/>
          <p:nvPr/>
        </p:nvGrpSpPr>
        <p:grpSpPr>
          <a:xfrm>
            <a:off x="550217" y="2946835"/>
            <a:ext cx="3764700" cy="523220"/>
            <a:chOff x="550217" y="2946835"/>
            <a:chExt cx="3764700" cy="523220"/>
          </a:xfrm>
        </p:grpSpPr>
        <p:grpSp>
          <p:nvGrpSpPr>
            <p:cNvPr id="60" name="グループ化 59">
              <a:extLst>
                <a:ext uri="{FF2B5EF4-FFF2-40B4-BE49-F238E27FC236}">
                  <a16:creationId xmlns:a16="http://schemas.microsoft.com/office/drawing/2014/main" id="{E33387DB-69A5-4F2C-AE7F-DF0AF252DA31}"/>
                </a:ext>
              </a:extLst>
            </p:cNvPr>
            <p:cNvGrpSpPr/>
            <p:nvPr/>
          </p:nvGrpSpPr>
          <p:grpSpPr>
            <a:xfrm>
              <a:off x="550217" y="2946835"/>
              <a:ext cx="2254833" cy="523220"/>
              <a:chOff x="1035812" y="2660709"/>
              <a:chExt cx="2254833" cy="523220"/>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sp>
          <p:nvSpPr>
            <p:cNvPr id="29" name="テキスト ボックス 28">
              <a:extLst>
                <a:ext uri="{FF2B5EF4-FFF2-40B4-BE49-F238E27FC236}">
                  <a16:creationId xmlns:a16="http://schemas.microsoft.com/office/drawing/2014/main" id="{E879CBFD-1176-43BA-8D17-DF31C7475E39}"/>
                </a:ext>
              </a:extLst>
            </p:cNvPr>
            <p:cNvSpPr txBox="1"/>
            <p:nvPr/>
          </p:nvSpPr>
          <p:spPr>
            <a:xfrm>
              <a:off x="2977691" y="2946835"/>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pic>
        <p:nvPicPr>
          <p:cNvPr id="8" name="図 7" descr="スピーカー, フライパン が含まれている画像&#10;&#10;自動的に生成された説明">
            <a:extLst>
              <a:ext uri="{FF2B5EF4-FFF2-40B4-BE49-F238E27FC236}">
                <a16:creationId xmlns:a16="http://schemas.microsoft.com/office/drawing/2014/main" id="{D7FB8C10-D706-4A3B-A054-862BEA3DF6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9811" y="1567712"/>
            <a:ext cx="1379389" cy="1379389"/>
          </a:xfrm>
          <a:prstGeom prst="rect">
            <a:avLst/>
          </a:prstGeom>
        </p:spPr>
      </p:pic>
      <p:pic>
        <p:nvPicPr>
          <p:cNvPr id="11" name="図 10" descr="暗い背景に浮かぶ月&#10;&#10;中程度の精度で自動的に生成された説明">
            <a:extLst>
              <a:ext uri="{FF2B5EF4-FFF2-40B4-BE49-F238E27FC236}">
                <a16:creationId xmlns:a16="http://schemas.microsoft.com/office/drawing/2014/main" id="{64DE34DE-F09D-4FE1-BB38-B7C6C60C2A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7691" y="4198934"/>
            <a:ext cx="1377034" cy="1377034"/>
          </a:xfrm>
          <a:prstGeom prst="rect">
            <a:avLst/>
          </a:prstGeom>
        </p:spPr>
      </p:pic>
      <p:grpSp>
        <p:nvGrpSpPr>
          <p:cNvPr id="20" name="グループ化 19">
            <a:extLst>
              <a:ext uri="{FF2B5EF4-FFF2-40B4-BE49-F238E27FC236}">
                <a16:creationId xmlns:a16="http://schemas.microsoft.com/office/drawing/2014/main" id="{01F0C5AA-A02F-4F2C-BFBE-05E5985F42E8}"/>
              </a:ext>
            </a:extLst>
          </p:cNvPr>
          <p:cNvGrpSpPr/>
          <p:nvPr/>
        </p:nvGrpSpPr>
        <p:grpSpPr>
          <a:xfrm>
            <a:off x="550217" y="5575968"/>
            <a:ext cx="3776794" cy="523220"/>
            <a:chOff x="550217" y="5575968"/>
            <a:chExt cx="3776794" cy="523220"/>
          </a:xfrm>
        </p:grpSpPr>
        <p:sp>
          <p:nvSpPr>
            <p:cNvPr id="38" name="テキスト ボックス 37">
              <a:extLst>
                <a:ext uri="{FF2B5EF4-FFF2-40B4-BE49-F238E27FC236}">
                  <a16:creationId xmlns:a16="http://schemas.microsoft.com/office/drawing/2014/main" id="{5FDA4A0D-682E-4E55-AEC4-CB4799A9788F}"/>
                </a:ext>
              </a:extLst>
            </p:cNvPr>
            <p:cNvSpPr txBox="1"/>
            <p:nvPr/>
          </p:nvSpPr>
          <p:spPr>
            <a:xfrm>
              <a:off x="2989785" y="5575968"/>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nvGrpSpPr>
            <p:cNvPr id="39" name="グループ化 38">
              <a:extLst>
                <a:ext uri="{FF2B5EF4-FFF2-40B4-BE49-F238E27FC236}">
                  <a16:creationId xmlns:a16="http://schemas.microsoft.com/office/drawing/2014/main" id="{52E8DE34-1D71-4B73-9071-AD708AE082BE}"/>
                </a:ext>
              </a:extLst>
            </p:cNvPr>
            <p:cNvGrpSpPr/>
            <p:nvPr/>
          </p:nvGrpSpPr>
          <p:grpSpPr>
            <a:xfrm>
              <a:off x="550217" y="5575968"/>
              <a:ext cx="2254833" cy="523220"/>
              <a:chOff x="1035812" y="2660709"/>
              <a:chExt cx="2254833" cy="523220"/>
            </a:xfrm>
          </p:grpSpPr>
          <p:sp>
            <p:nvSpPr>
              <p:cNvPr id="40" name="テキスト ボックス 39">
                <a:extLst>
                  <a:ext uri="{FF2B5EF4-FFF2-40B4-BE49-F238E27FC236}">
                    <a16:creationId xmlns:a16="http://schemas.microsoft.com/office/drawing/2014/main" id="{1BC79CA4-0050-42A7-8FC0-98B13F447C85}"/>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41" name="テキスト ボックス 40">
                <a:extLst>
                  <a:ext uri="{FF2B5EF4-FFF2-40B4-BE49-F238E27FC236}">
                    <a16:creationId xmlns:a16="http://schemas.microsoft.com/office/drawing/2014/main" id="{10CDDAE5-1F8E-4BA7-B01C-B163EA3EAE13}"/>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grpSp>
      <p:grpSp>
        <p:nvGrpSpPr>
          <p:cNvPr id="16" name="グループ化 15">
            <a:extLst>
              <a:ext uri="{FF2B5EF4-FFF2-40B4-BE49-F238E27FC236}">
                <a16:creationId xmlns:a16="http://schemas.microsoft.com/office/drawing/2014/main" id="{490F299C-8791-4961-901A-0CC93F68351A}"/>
              </a:ext>
            </a:extLst>
          </p:cNvPr>
          <p:cNvGrpSpPr/>
          <p:nvPr/>
        </p:nvGrpSpPr>
        <p:grpSpPr>
          <a:xfrm>
            <a:off x="5174480" y="5575968"/>
            <a:ext cx="3773646" cy="523220"/>
            <a:chOff x="5174480" y="5575968"/>
            <a:chExt cx="3773646" cy="523220"/>
          </a:xfrm>
        </p:grpSpPr>
        <p:sp>
          <p:nvSpPr>
            <p:cNvPr id="43" name="テキスト ボックス 42">
              <a:extLst>
                <a:ext uri="{FF2B5EF4-FFF2-40B4-BE49-F238E27FC236}">
                  <a16:creationId xmlns:a16="http://schemas.microsoft.com/office/drawing/2014/main" id="{4F57D9DA-4FE7-4DDA-A0FB-D96B6E0FFC2E}"/>
                </a:ext>
              </a:extLst>
            </p:cNvPr>
            <p:cNvSpPr txBox="1"/>
            <p:nvPr/>
          </p:nvSpPr>
          <p:spPr>
            <a:xfrm>
              <a:off x="7610900" y="5575968"/>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nvGrpSpPr>
            <p:cNvPr id="44" name="グループ化 43">
              <a:extLst>
                <a:ext uri="{FF2B5EF4-FFF2-40B4-BE49-F238E27FC236}">
                  <a16:creationId xmlns:a16="http://schemas.microsoft.com/office/drawing/2014/main" id="{5B8728E9-F503-4582-8E21-988969F87F6E}"/>
                </a:ext>
              </a:extLst>
            </p:cNvPr>
            <p:cNvGrpSpPr/>
            <p:nvPr/>
          </p:nvGrpSpPr>
          <p:grpSpPr>
            <a:xfrm>
              <a:off x="5174480" y="5575968"/>
              <a:ext cx="2254833" cy="523220"/>
              <a:chOff x="1035812" y="2660709"/>
              <a:chExt cx="2254833" cy="523220"/>
            </a:xfrm>
          </p:grpSpPr>
          <p:sp>
            <p:nvSpPr>
              <p:cNvPr id="45" name="テキスト ボックス 44">
                <a:extLst>
                  <a:ext uri="{FF2B5EF4-FFF2-40B4-BE49-F238E27FC236}">
                    <a16:creationId xmlns:a16="http://schemas.microsoft.com/office/drawing/2014/main" id="{992AAEA4-5A86-4334-AAA6-DB4956C2C601}"/>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46" name="テキスト ボックス 45">
                <a:extLst>
                  <a:ext uri="{FF2B5EF4-FFF2-40B4-BE49-F238E27FC236}">
                    <a16:creationId xmlns:a16="http://schemas.microsoft.com/office/drawing/2014/main" id="{92571A5D-6A83-453F-A14A-F36EDFBFAD6E}"/>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grpSp>
      <p:pic>
        <p:nvPicPr>
          <p:cNvPr id="14" name="図 13" descr="暗い背景に浮かぶ月&#10;&#10;自動的に生成された説明">
            <a:extLst>
              <a:ext uri="{FF2B5EF4-FFF2-40B4-BE49-F238E27FC236}">
                <a16:creationId xmlns:a16="http://schemas.microsoft.com/office/drawing/2014/main" id="{A9409A02-2141-4439-AB5E-29621CEC3B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95833" y="4198934"/>
            <a:ext cx="1377034" cy="1377034"/>
          </a:xfrm>
          <a:prstGeom prst="rect">
            <a:avLst/>
          </a:prstGeom>
        </p:spPr>
      </p:pic>
      <p:grpSp>
        <p:nvGrpSpPr>
          <p:cNvPr id="57" name="グループ化 56">
            <a:extLst>
              <a:ext uri="{FF2B5EF4-FFF2-40B4-BE49-F238E27FC236}">
                <a16:creationId xmlns:a16="http://schemas.microsoft.com/office/drawing/2014/main" id="{C0DD0D1D-D4B3-4CE9-83DA-1AEDFD7F1BDB}"/>
              </a:ext>
            </a:extLst>
          </p:cNvPr>
          <p:cNvGrpSpPr/>
          <p:nvPr/>
        </p:nvGrpSpPr>
        <p:grpSpPr>
          <a:xfrm>
            <a:off x="5174480" y="2938278"/>
            <a:ext cx="3764700" cy="523220"/>
            <a:chOff x="550217" y="2946835"/>
            <a:chExt cx="3764700" cy="523220"/>
          </a:xfrm>
        </p:grpSpPr>
        <p:grpSp>
          <p:nvGrpSpPr>
            <p:cNvPr id="58" name="グループ化 57">
              <a:extLst>
                <a:ext uri="{FF2B5EF4-FFF2-40B4-BE49-F238E27FC236}">
                  <a16:creationId xmlns:a16="http://schemas.microsoft.com/office/drawing/2014/main" id="{29CECF39-9F1C-4740-AD98-8D9B4CA155B6}"/>
                </a:ext>
              </a:extLst>
            </p:cNvPr>
            <p:cNvGrpSpPr/>
            <p:nvPr/>
          </p:nvGrpSpPr>
          <p:grpSpPr>
            <a:xfrm>
              <a:off x="550217" y="2946835"/>
              <a:ext cx="2254833" cy="523220"/>
              <a:chOff x="1035812" y="2660709"/>
              <a:chExt cx="2254833" cy="523220"/>
            </a:xfrm>
          </p:grpSpPr>
          <p:sp>
            <p:nvSpPr>
              <p:cNvPr id="65" name="テキスト ボックス 64">
                <a:extLst>
                  <a:ext uri="{FF2B5EF4-FFF2-40B4-BE49-F238E27FC236}">
                    <a16:creationId xmlns:a16="http://schemas.microsoft.com/office/drawing/2014/main" id="{B11C3C4C-B1B1-4359-AE95-48767BD2EE4F}"/>
                  </a:ext>
                </a:extLst>
              </p:cNvPr>
              <p:cNvSpPr txBox="1"/>
              <p:nvPr/>
            </p:nvSpPr>
            <p:spPr>
              <a:xfrm>
                <a:off x="1035812" y="2660709"/>
                <a:ext cx="582211" cy="307777"/>
              </a:xfrm>
              <a:prstGeom prst="rect">
                <a:avLst/>
              </a:prstGeom>
              <a:solidFill>
                <a:schemeClr val="bg1"/>
              </a:solidFill>
              <a:ln>
                <a:solidFill>
                  <a:schemeClr val="tx1"/>
                </a:solidFill>
              </a:ln>
            </p:spPr>
            <p:txBody>
              <a:bodyPr wrap="none" rtlCol="0">
                <a:spAutoFit/>
              </a:bodyPr>
              <a:lstStyle/>
              <a:p>
                <a:r>
                  <a:rPr lang="en-US" altLang="ja-JP" sz="1400" dirty="0"/>
                  <a:t>Input</a:t>
                </a:r>
                <a:endParaRPr kumimoji="1" lang="ja-JP" altLang="en-US" sz="1400" dirty="0"/>
              </a:p>
            </p:txBody>
          </p:sp>
          <p:sp>
            <p:nvSpPr>
              <p:cNvPr id="70" name="テキスト ボックス 69">
                <a:extLst>
                  <a:ext uri="{FF2B5EF4-FFF2-40B4-BE49-F238E27FC236}">
                    <a16:creationId xmlns:a16="http://schemas.microsoft.com/office/drawing/2014/main" id="{B912139E-1466-448D-98A0-89C7CE99F5DF}"/>
                  </a:ext>
                </a:extLst>
              </p:cNvPr>
              <p:cNvSpPr txBox="1"/>
              <p:nvPr/>
            </p:nvSpPr>
            <p:spPr>
              <a:xfrm>
                <a:off x="2200282" y="2660709"/>
                <a:ext cx="1090363"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(Absolute)</a:t>
                </a:r>
                <a:endParaRPr kumimoji="1" lang="ja-JP" altLang="en-US" sz="1400" dirty="0"/>
              </a:p>
            </p:txBody>
          </p:sp>
        </p:grpSp>
        <p:sp>
          <p:nvSpPr>
            <p:cNvPr id="64" name="テキスト ボックス 63">
              <a:extLst>
                <a:ext uri="{FF2B5EF4-FFF2-40B4-BE49-F238E27FC236}">
                  <a16:creationId xmlns:a16="http://schemas.microsoft.com/office/drawing/2014/main" id="{7FED2139-6144-49E9-8BC1-9ADA7345CDDF}"/>
                </a:ext>
              </a:extLst>
            </p:cNvPr>
            <p:cNvSpPr txBox="1"/>
            <p:nvPr/>
          </p:nvSpPr>
          <p:spPr>
            <a:xfrm>
              <a:off x="2977691" y="2946835"/>
              <a:ext cx="1337226" cy="523220"/>
            </a:xfrm>
            <a:prstGeom prst="rect">
              <a:avLst/>
            </a:prstGeom>
            <a:solidFill>
              <a:schemeClr val="bg1"/>
            </a:solidFill>
            <a:ln>
              <a:solidFill>
                <a:schemeClr val="tx1"/>
              </a:solidFill>
            </a:ln>
          </p:spPr>
          <p:txBody>
            <a:bodyPr wrap="none" rtlCol="0">
              <a:spAutoFit/>
            </a:bodyPr>
            <a:lstStyle/>
            <a:p>
              <a:r>
                <a:rPr lang="en-US" altLang="ja-JP" sz="1400" dirty="0"/>
                <a:t>Subtraction</a:t>
              </a:r>
            </a:p>
            <a:p>
              <a:r>
                <a:rPr kumimoji="1" lang="en-US" altLang="ja-JP" sz="1400" dirty="0"/>
                <a:t>(zero padding)</a:t>
              </a:r>
              <a:endParaRPr kumimoji="1" lang="ja-JP" altLang="en-US" sz="1400" dirty="0"/>
            </a:p>
          </p:txBody>
        </p:sp>
      </p:grpSp>
    </p:spTree>
    <p:extLst>
      <p:ext uri="{BB962C8B-B14F-4D97-AF65-F5344CB8AC3E}">
        <p14:creationId xmlns:p14="http://schemas.microsoft.com/office/powerpoint/2010/main" val="223418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38</a:t>
            </a:fld>
            <a:endParaRPr lang="en-US" sz="1050" b="0" strike="noStrike" spc="-1" dirty="0">
              <a:latin typeface="Times New Roman"/>
            </a:endParaRPr>
          </a:p>
        </p:txBody>
      </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3327612" cy="461665"/>
          </a:xfrm>
          <a:prstGeom prst="rect">
            <a:avLst/>
          </a:prstGeom>
          <a:noFill/>
        </p:spPr>
        <p:txBody>
          <a:bodyPr wrap="square" rtlCol="0">
            <a:spAutoFit/>
          </a:bodyPr>
          <a:lstStyle/>
          <a:p>
            <a:r>
              <a:rPr lang="ja-JP" altLang="en-US" sz="2400" dirty="0"/>
              <a:t>差分画像を</a:t>
            </a:r>
            <a:r>
              <a:rPr kumimoji="1" lang="ja-JP" altLang="en-US" sz="2400" dirty="0"/>
              <a:t>用いて訓練</a:t>
            </a: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3">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1430726" y="1756808"/>
            <a:ext cx="554960" cy="400110"/>
          </a:xfrm>
          <a:prstGeom prst="rect">
            <a:avLst/>
          </a:prstGeom>
          <a:noFill/>
        </p:spPr>
        <p:txBody>
          <a:bodyPr wrap="none" rtlCol="0">
            <a:spAutoFit/>
          </a:bodyPr>
          <a:lstStyle/>
          <a:p>
            <a:r>
              <a:rPr kumimoji="1" lang="en-US" altLang="ja-JP" sz="2000" dirty="0"/>
              <a:t>OK</a:t>
            </a:r>
            <a:endParaRPr kumimoji="1" lang="ja-JP" altLang="en-US" sz="2000" dirty="0"/>
          </a:p>
        </p:txBody>
      </p:sp>
      <p:pic>
        <p:nvPicPr>
          <p:cNvPr id="5" name="図 4" descr="異なる が含まれている画像&#10;&#10;自動的に生成された説明">
            <a:extLst>
              <a:ext uri="{FF2B5EF4-FFF2-40B4-BE49-F238E27FC236}">
                <a16:creationId xmlns:a16="http://schemas.microsoft.com/office/drawing/2014/main" id="{B81132F8-E695-473B-8D30-CE83DE767BE8}"/>
              </a:ext>
            </a:extLst>
          </p:cNvPr>
          <p:cNvPicPr>
            <a:picLocks noChangeAspect="1"/>
          </p:cNvPicPr>
          <p:nvPr/>
        </p:nvPicPr>
        <p:blipFill rotWithShape="1">
          <a:blip r:embed="rId4">
            <a:extLst>
              <a:ext uri="{28A0092B-C50C-407E-A947-70E740481C1C}">
                <a14:useLocalDpi xmlns:a14="http://schemas.microsoft.com/office/drawing/2010/main" val="0"/>
              </a:ext>
            </a:extLst>
          </a:blip>
          <a:srcRect b="55433"/>
          <a:stretch/>
        </p:blipFill>
        <p:spPr>
          <a:xfrm>
            <a:off x="2010656" y="2310002"/>
            <a:ext cx="2924164" cy="656243"/>
          </a:xfrm>
          <a:prstGeom prst="rect">
            <a:avLst/>
          </a:prstGeom>
        </p:spPr>
      </p:pic>
      <p:sp>
        <p:nvSpPr>
          <p:cNvPr id="33" name="テキスト ボックス 32">
            <a:extLst>
              <a:ext uri="{FF2B5EF4-FFF2-40B4-BE49-F238E27FC236}">
                <a16:creationId xmlns:a16="http://schemas.microsoft.com/office/drawing/2014/main" id="{DF0555F8-576E-4C25-B6BC-3E380956D4D4}"/>
              </a:ext>
            </a:extLst>
          </p:cNvPr>
          <p:cNvSpPr txBox="1"/>
          <p:nvPr/>
        </p:nvSpPr>
        <p:spPr>
          <a:xfrm>
            <a:off x="1423513" y="2436485"/>
            <a:ext cx="569387" cy="400110"/>
          </a:xfrm>
          <a:prstGeom prst="rect">
            <a:avLst/>
          </a:prstGeom>
          <a:noFill/>
        </p:spPr>
        <p:txBody>
          <a:bodyPr wrap="none" rtlCol="0">
            <a:spAutoFit/>
          </a:bodyPr>
          <a:lstStyle/>
          <a:p>
            <a:r>
              <a:rPr lang="en-US" altLang="ja-JP" sz="2000" dirty="0"/>
              <a:t>NG</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90347"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extLst>
              <p:ext uri="{D42A27DB-BD31-4B8C-83A1-F6EECF244321}">
                <p14:modId xmlns:p14="http://schemas.microsoft.com/office/powerpoint/2010/main" val="1685261308"/>
              </p:ext>
            </p:extLst>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18" name="図 17" descr="グラフ, テーブル&#10;&#10;自動的に生成された説明">
            <a:extLst>
              <a:ext uri="{FF2B5EF4-FFF2-40B4-BE49-F238E27FC236}">
                <a16:creationId xmlns:a16="http://schemas.microsoft.com/office/drawing/2014/main" id="{1A75742C-1F7E-4274-BD06-4494300AF13E}"/>
              </a:ext>
            </a:extLst>
          </p:cNvPr>
          <p:cNvPicPr>
            <a:picLocks noChangeAspect="1"/>
          </p:cNvPicPr>
          <p:nvPr/>
        </p:nvPicPr>
        <p:blipFill rotWithShape="1">
          <a:blip r:embed="rId5">
            <a:extLst>
              <a:ext uri="{28A0092B-C50C-407E-A947-70E740481C1C}">
                <a14:useLocalDpi xmlns:a14="http://schemas.microsoft.com/office/drawing/2010/main" val="0"/>
              </a:ext>
            </a:extLst>
          </a:blip>
          <a:srcRect l="972" t="4593" r="17778" b="1443"/>
          <a:stretch/>
        </p:blipFill>
        <p:spPr>
          <a:xfrm>
            <a:off x="4103990" y="3419380"/>
            <a:ext cx="4708099" cy="2881196"/>
          </a:xfrm>
          <a:prstGeom prst="rect">
            <a:avLst/>
          </a:prstGeom>
        </p:spPr>
      </p:pic>
    </p:spTree>
    <p:extLst>
      <p:ext uri="{BB962C8B-B14F-4D97-AF65-F5344CB8AC3E}">
        <p14:creationId xmlns:p14="http://schemas.microsoft.com/office/powerpoint/2010/main" val="265103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リーフォーム: 図形 5">
            <a:extLst>
              <a:ext uri="{FF2B5EF4-FFF2-40B4-BE49-F238E27FC236}">
                <a16:creationId xmlns:a16="http://schemas.microsoft.com/office/drawing/2014/main" id="{248960BF-D44E-40B7-9390-F3A32504C4B7}"/>
              </a:ext>
            </a:extLst>
          </p:cNvPr>
          <p:cNvSpPr/>
          <p:nvPr/>
        </p:nvSpPr>
        <p:spPr>
          <a:xfrm>
            <a:off x="431800" y="1257300"/>
            <a:ext cx="8153400" cy="5143500"/>
          </a:xfrm>
          <a:custGeom>
            <a:avLst/>
            <a:gdLst>
              <a:gd name="connsiteX0" fmla="*/ 0 w 8153400"/>
              <a:gd name="connsiteY0" fmla="*/ 0 h 5143500"/>
              <a:gd name="connsiteX1" fmla="*/ 0 w 8153400"/>
              <a:gd name="connsiteY1" fmla="*/ 5143500 h 5143500"/>
              <a:gd name="connsiteX2" fmla="*/ 8153400 w 8153400"/>
              <a:gd name="connsiteY2" fmla="*/ 5143500 h 5143500"/>
              <a:gd name="connsiteX3" fmla="*/ 8153400 w 8153400"/>
              <a:gd name="connsiteY3" fmla="*/ 3111500 h 5143500"/>
              <a:gd name="connsiteX4" fmla="*/ 3860800 w 8153400"/>
              <a:gd name="connsiteY4" fmla="*/ 3111500 h 5143500"/>
              <a:gd name="connsiteX5" fmla="*/ 3860800 w 8153400"/>
              <a:gd name="connsiteY5" fmla="*/ 0 h 5143500"/>
              <a:gd name="connsiteX6" fmla="*/ 0 w 8153400"/>
              <a:gd name="connsiteY6" fmla="*/ 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3400" h="5143500">
                <a:moveTo>
                  <a:pt x="0" y="0"/>
                </a:moveTo>
                <a:lnTo>
                  <a:pt x="0" y="5143500"/>
                </a:lnTo>
                <a:lnTo>
                  <a:pt x="8153400" y="5143500"/>
                </a:lnTo>
                <a:lnTo>
                  <a:pt x="8153400" y="3111500"/>
                </a:lnTo>
                <a:lnTo>
                  <a:pt x="3860800" y="3111500"/>
                </a:lnTo>
                <a:lnTo>
                  <a:pt x="3860800" y="0"/>
                </a:lnTo>
                <a:lnTo>
                  <a:pt x="0" y="0"/>
                </a:lnTo>
                <a:close/>
              </a:path>
            </a:pathLst>
          </a:cu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グラフ, ツリーマップ図&#10;&#10;自動的に生成された説明">
            <a:extLst>
              <a:ext uri="{FF2B5EF4-FFF2-40B4-BE49-F238E27FC236}">
                <a16:creationId xmlns:a16="http://schemas.microsoft.com/office/drawing/2014/main" id="{14D45ED9-AF7A-4CA8-A980-AF3E0A415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68" y="1698168"/>
            <a:ext cx="3327613" cy="2495710"/>
          </a:xfrm>
          <a:prstGeom prst="rect">
            <a:avLst/>
          </a:prstGeom>
        </p:spPr>
      </p:pic>
      <p:pic>
        <p:nvPicPr>
          <p:cNvPr id="31" name="図 30" descr="グラフ, 棒グラフ&#10;&#10;自動的に生成された説明">
            <a:extLst>
              <a:ext uri="{FF2B5EF4-FFF2-40B4-BE49-F238E27FC236}">
                <a16:creationId xmlns:a16="http://schemas.microsoft.com/office/drawing/2014/main" id="{E23635B3-6AAB-49B7-A70B-710DD398B3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33" y="1730031"/>
            <a:ext cx="3327613" cy="2495710"/>
          </a:xfrm>
          <a:prstGeom prst="rect">
            <a:avLst/>
          </a:prstGeom>
        </p:spPr>
      </p:pic>
      <p:pic>
        <p:nvPicPr>
          <p:cNvPr id="17" name="図 16" descr="スピーカー, 写真, 座る, 暗い が含まれている画像&#10;&#10;自動的に生成された説明">
            <a:extLst>
              <a:ext uri="{FF2B5EF4-FFF2-40B4-BE49-F238E27FC236}">
                <a16:creationId xmlns:a16="http://schemas.microsoft.com/office/drawing/2014/main" id="{915CC05F-A24A-4DF4-A30A-F2EB464A1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770" y="4677094"/>
            <a:ext cx="3418466" cy="1709233"/>
          </a:xfrm>
          <a:prstGeom prst="rect">
            <a:avLst/>
          </a:prstGeom>
        </p:spPr>
      </p:pic>
      <p:pic>
        <p:nvPicPr>
          <p:cNvPr id="15" name="図 14" descr="スピーカーの拡大写真&#10;&#10;低い精度で自動的に生成された説明">
            <a:extLst>
              <a:ext uri="{FF2B5EF4-FFF2-40B4-BE49-F238E27FC236}">
                <a16:creationId xmlns:a16="http://schemas.microsoft.com/office/drawing/2014/main" id="{BE24CA38-CD66-4875-BB1B-71FE591E4B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03" y="4672530"/>
            <a:ext cx="3423826" cy="171191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NIV</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39</a:t>
            </a:fld>
            <a:endParaRPr lang="en-US" sz="1050" b="0" strike="noStrike" spc="-1" dirty="0">
              <a:latin typeface="Times New Roman"/>
            </a:endParaRPr>
          </a:p>
        </p:txBody>
      </p:sp>
      <p:pic>
        <p:nvPicPr>
          <p:cNvPr id="3" name="図 2" descr="星と惑星のcg&#10;&#10;中程度の精度で自動的に生成された説明">
            <a:extLst>
              <a:ext uri="{FF2B5EF4-FFF2-40B4-BE49-F238E27FC236}">
                <a16:creationId xmlns:a16="http://schemas.microsoft.com/office/drawing/2014/main" id="{8C64A176-D6A6-4C8F-AB2D-94B06FE2C6C3}"/>
              </a:ext>
            </a:extLst>
          </p:cNvPr>
          <p:cNvPicPr>
            <a:picLocks noChangeAspect="1"/>
          </p:cNvPicPr>
          <p:nvPr/>
        </p:nvPicPr>
        <p:blipFill rotWithShape="1">
          <a:blip r:embed="rId7">
            <a:extLst>
              <a:ext uri="{28A0092B-C50C-407E-A947-70E740481C1C}">
                <a14:useLocalDpi xmlns:a14="http://schemas.microsoft.com/office/drawing/2010/main" val="0"/>
              </a:ext>
            </a:extLst>
          </a:blip>
          <a:srcRect t="6044"/>
          <a:stretch/>
        </p:blipFill>
        <p:spPr>
          <a:xfrm>
            <a:off x="2384611" y="4672530"/>
            <a:ext cx="1710118" cy="1700023"/>
          </a:xfrm>
          <a:prstGeom prst="rect">
            <a:avLst/>
          </a:prstGeom>
        </p:spPr>
      </p:pic>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92770"/>
            <a:ext cx="1595309" cy="400110"/>
          </a:xfrm>
          <a:prstGeom prst="rect">
            <a:avLst/>
          </a:prstGeom>
          <a:noFill/>
        </p:spPr>
        <p:txBody>
          <a:bodyPr wrap="none" rtlCol="0">
            <a:spAutoFit/>
          </a:bodyPr>
          <a:lstStyle/>
          <a:p>
            <a:r>
              <a:rPr kumimoji="1" lang="en-US" altLang="ja-JP" sz="2000" dirty="0"/>
              <a:t>test_ng_5_1</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6034502"/>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313300"/>
            <a:ext cx="1595309" cy="400110"/>
          </a:xfrm>
          <a:prstGeom prst="rect">
            <a:avLst/>
          </a:prstGeom>
          <a:noFill/>
        </p:spPr>
        <p:txBody>
          <a:bodyPr wrap="none" rtlCol="0">
            <a:spAutoFit/>
          </a:bodyPr>
          <a:lstStyle/>
          <a:p>
            <a:r>
              <a:rPr lang="en-US" altLang="ja-JP" sz="2000" dirty="0"/>
              <a:t>test_ng_8_1</a:t>
            </a:r>
            <a:endParaRPr kumimoji="1" lang="ja-JP" altLang="en-US" sz="2000" dirty="0"/>
          </a:p>
        </p:txBody>
      </p:sp>
      <p:pic>
        <p:nvPicPr>
          <p:cNvPr id="5" name="図 4" descr="星と惑星のcg&#10;&#10;自動的に生成された説明">
            <a:extLst>
              <a:ext uri="{FF2B5EF4-FFF2-40B4-BE49-F238E27FC236}">
                <a16:creationId xmlns:a16="http://schemas.microsoft.com/office/drawing/2014/main" id="{70E10013-A5F6-4029-8274-1A59CA5B25F0}"/>
              </a:ext>
            </a:extLst>
          </p:cNvPr>
          <p:cNvPicPr>
            <a:picLocks noChangeAspect="1"/>
          </p:cNvPicPr>
          <p:nvPr/>
        </p:nvPicPr>
        <p:blipFill rotWithShape="1">
          <a:blip r:embed="rId8">
            <a:extLst>
              <a:ext uri="{28A0092B-C50C-407E-A947-70E740481C1C}">
                <a14:useLocalDpi xmlns:a14="http://schemas.microsoft.com/office/drawing/2010/main" val="0"/>
              </a:ext>
            </a:extLst>
          </a:blip>
          <a:srcRect t="5913"/>
          <a:stretch/>
        </p:blipFill>
        <p:spPr>
          <a:xfrm>
            <a:off x="6753523" y="4672530"/>
            <a:ext cx="1707713" cy="1699978"/>
          </a:xfrm>
          <a:prstGeom prst="rect">
            <a:avLst/>
          </a:prstGeom>
        </p:spPr>
      </p:pic>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6033954"/>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25" name="テキスト ボックス 24">
            <a:extLst>
              <a:ext uri="{FF2B5EF4-FFF2-40B4-BE49-F238E27FC236}">
                <a16:creationId xmlns:a16="http://schemas.microsoft.com/office/drawing/2014/main" id="{A3E46E1C-9927-40E1-BCA5-D4E96164B9B2}"/>
              </a:ext>
            </a:extLst>
          </p:cNvPr>
          <p:cNvSpPr txBox="1"/>
          <p:nvPr/>
        </p:nvSpPr>
        <p:spPr>
          <a:xfrm>
            <a:off x="274169" y="506519"/>
            <a:ext cx="1415772" cy="461665"/>
          </a:xfrm>
          <a:prstGeom prst="rect">
            <a:avLst/>
          </a:prstGeom>
          <a:noFill/>
        </p:spPr>
        <p:txBody>
          <a:bodyPr wrap="none" rtlCol="0">
            <a:spAutoFit/>
          </a:bodyPr>
          <a:lstStyle/>
          <a:p>
            <a:r>
              <a:rPr lang="ja-JP" altLang="en-US" sz="2400" dirty="0"/>
              <a:t>差分画像</a:t>
            </a:r>
            <a:endParaRPr kumimoji="1" lang="ja-JP" altLang="en-US" sz="2400" dirty="0"/>
          </a:p>
        </p:txBody>
      </p:sp>
      <p:sp>
        <p:nvSpPr>
          <p:cNvPr id="27" name="テキスト ボックス 26">
            <a:extLst>
              <a:ext uri="{FF2B5EF4-FFF2-40B4-BE49-F238E27FC236}">
                <a16:creationId xmlns:a16="http://schemas.microsoft.com/office/drawing/2014/main" id="{ECFAF191-017B-4CBD-A59A-2FA2A2AE0971}"/>
              </a:ext>
            </a:extLst>
          </p:cNvPr>
          <p:cNvSpPr txBox="1"/>
          <p:nvPr/>
        </p:nvSpPr>
        <p:spPr>
          <a:xfrm>
            <a:off x="839968" y="935011"/>
            <a:ext cx="654795" cy="400110"/>
          </a:xfrm>
          <a:prstGeom prst="rect">
            <a:avLst/>
          </a:prstGeom>
          <a:noFill/>
        </p:spPr>
        <p:txBody>
          <a:bodyPr wrap="none" rtlCol="0">
            <a:spAutoFit/>
          </a:bodyPr>
          <a:lstStyle/>
          <a:p>
            <a:r>
              <a:rPr lang="en-US" altLang="ja-JP" sz="2000" dirty="0"/>
              <a:t>Test</a:t>
            </a:r>
            <a:endParaRPr kumimoji="1" lang="ja-JP" altLang="en-US" sz="2000" dirty="0"/>
          </a:p>
        </p:txBody>
      </p:sp>
      <p:sp>
        <p:nvSpPr>
          <p:cNvPr id="28" name="テキスト ボックス 27">
            <a:extLst>
              <a:ext uri="{FF2B5EF4-FFF2-40B4-BE49-F238E27FC236}">
                <a16:creationId xmlns:a16="http://schemas.microsoft.com/office/drawing/2014/main" id="{1F890574-189A-454D-BBA6-ABDED7E3B366}"/>
              </a:ext>
            </a:extLst>
          </p:cNvPr>
          <p:cNvSpPr txBox="1"/>
          <p:nvPr/>
        </p:nvSpPr>
        <p:spPr>
          <a:xfrm>
            <a:off x="839968" y="1268366"/>
            <a:ext cx="1420632" cy="400110"/>
          </a:xfrm>
          <a:prstGeom prst="rect">
            <a:avLst/>
          </a:prstGeom>
          <a:noFill/>
        </p:spPr>
        <p:txBody>
          <a:bodyPr wrap="square" rtlCol="0">
            <a:spAutoFit/>
          </a:bodyPr>
          <a:lstStyle/>
          <a:p>
            <a:r>
              <a:rPr lang="ja-JP" altLang="en-US" sz="2000" dirty="0"/>
              <a:t>差分画像</a:t>
            </a:r>
            <a:endParaRPr kumimoji="1" lang="ja-JP" altLang="en-US" sz="2000" dirty="0"/>
          </a:p>
        </p:txBody>
      </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4794232" y="1268366"/>
            <a:ext cx="2085961" cy="400110"/>
          </a:xfrm>
          <a:prstGeom prst="rect">
            <a:avLst/>
          </a:prstGeom>
          <a:noFill/>
        </p:spPr>
        <p:txBody>
          <a:bodyPr wrap="square" rtlCol="0">
            <a:spAutoFit/>
          </a:bodyPr>
          <a:lstStyle/>
          <a:p>
            <a:r>
              <a:rPr lang="ja-JP" altLang="en-US" sz="2000" dirty="0"/>
              <a:t>オリジナル画像</a:t>
            </a:r>
            <a:endParaRPr kumimoji="1" lang="ja-JP" altLang="en-US" sz="2000" dirty="0"/>
          </a:p>
        </p:txBody>
      </p:sp>
    </p:spTree>
    <p:extLst>
      <p:ext uri="{BB962C8B-B14F-4D97-AF65-F5344CB8AC3E}">
        <p14:creationId xmlns:p14="http://schemas.microsoft.com/office/powerpoint/2010/main" val="2464286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pic>
        <p:nvPicPr>
          <p:cNvPr id="13" name="図 12" descr="Cgで描かれたスピーカー&#10;&#10;中程度の精度で自動的に生成された説明">
            <a:extLst>
              <a:ext uri="{FF2B5EF4-FFF2-40B4-BE49-F238E27FC236}">
                <a16:creationId xmlns:a16="http://schemas.microsoft.com/office/drawing/2014/main" id="{24694944-DACE-41E8-8A54-C495EC0C1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95" y="1303483"/>
            <a:ext cx="3418137" cy="1709068"/>
          </a:xfrm>
          <a:prstGeom prst="rect">
            <a:avLst/>
          </a:prstGeom>
        </p:spPr>
      </p:pic>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939681" cy="400110"/>
          </a:xfrm>
          <a:prstGeom prst="rect">
            <a:avLst/>
          </a:prstGeom>
          <a:noFill/>
        </p:spPr>
        <p:txBody>
          <a:bodyPr wrap="none" rtlCol="0">
            <a:spAutoFit/>
          </a:bodyPr>
          <a:lstStyle/>
          <a:p>
            <a:r>
              <a:rPr kumimoji="1" lang="en-US" altLang="ja-JP" sz="2000" dirty="0"/>
              <a:t>No. 97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83095" y="2665845"/>
            <a:ext cx="2930877" cy="338554"/>
            <a:chOff x="683095" y="2665845"/>
            <a:chExt cx="29308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48" name="図 47" descr="Cgで描かれたスピーカー&#10;&#10;中程度の精度で自動的に生成された説明">
            <a:extLst>
              <a:ext uri="{FF2B5EF4-FFF2-40B4-BE49-F238E27FC236}">
                <a16:creationId xmlns:a16="http://schemas.microsoft.com/office/drawing/2014/main" id="{2EB44EEE-8F50-44AB-A1C1-DF2B30096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770" y="1295330"/>
            <a:ext cx="3418137" cy="1709069"/>
          </a:xfrm>
          <a:prstGeom prst="rect">
            <a:avLst/>
          </a:prstGeom>
        </p:spPr>
      </p:pic>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939681" cy="400110"/>
          </a:xfrm>
          <a:prstGeom prst="rect">
            <a:avLst/>
          </a:prstGeom>
          <a:noFill/>
        </p:spPr>
        <p:txBody>
          <a:bodyPr wrap="none" rtlCol="0">
            <a:spAutoFit/>
          </a:bodyPr>
          <a:lstStyle/>
          <a:p>
            <a:r>
              <a:rPr kumimoji="1" lang="en-US" altLang="ja-JP" sz="2000" dirty="0"/>
              <a:t>No. 98</a:t>
            </a:r>
            <a:endParaRPr kumimoji="1" lang="ja-JP" altLang="en-US" sz="2000" dirty="0"/>
          </a:p>
        </p:txBody>
      </p:sp>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pic>
        <p:nvPicPr>
          <p:cNvPr id="58" name="図 57" descr="Cgで描かれたスピーカー&#10;&#10;中程度の精度で自動的に生成された説明">
            <a:extLst>
              <a:ext uri="{FF2B5EF4-FFF2-40B4-BE49-F238E27FC236}">
                <a16:creationId xmlns:a16="http://schemas.microsoft.com/office/drawing/2014/main" id="{F8E37CD2-F231-49D3-BD17-2D0E528DDB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095" y="4114800"/>
            <a:ext cx="3418137" cy="1709068"/>
          </a:xfrm>
          <a:prstGeom prst="rect">
            <a:avLst/>
          </a:prstGeom>
        </p:spPr>
      </p:pic>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939681" cy="400110"/>
          </a:xfrm>
          <a:prstGeom prst="rect">
            <a:avLst/>
          </a:prstGeom>
          <a:noFill/>
        </p:spPr>
        <p:txBody>
          <a:bodyPr wrap="none" rtlCol="0">
            <a:spAutoFit/>
          </a:bodyPr>
          <a:lstStyle/>
          <a:p>
            <a:r>
              <a:rPr kumimoji="1" lang="en-US" altLang="ja-JP" sz="2000" dirty="0"/>
              <a:t>No. 99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47316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65" name="図 64" descr="スピーカーの一部&#10;&#10;自動的に生成された説明">
            <a:extLst>
              <a:ext uri="{FF2B5EF4-FFF2-40B4-BE49-F238E27FC236}">
                <a16:creationId xmlns:a16="http://schemas.microsoft.com/office/drawing/2014/main" id="{F66B8D83-790D-42E0-B12E-8264643935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6290" y="4114800"/>
            <a:ext cx="3418137" cy="1709069"/>
          </a:xfrm>
          <a:prstGeom prst="rect">
            <a:avLst/>
          </a:prstGeom>
        </p:spPr>
      </p:pic>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082348" cy="400110"/>
          </a:xfrm>
          <a:prstGeom prst="rect">
            <a:avLst/>
          </a:prstGeom>
          <a:noFill/>
        </p:spPr>
        <p:txBody>
          <a:bodyPr wrap="none" rtlCol="0">
            <a:spAutoFit/>
          </a:bodyPr>
          <a:lstStyle/>
          <a:p>
            <a:r>
              <a:rPr kumimoji="1" lang="en-US" altLang="ja-JP" sz="2000" dirty="0"/>
              <a:t>No. 100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116290" y="547312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3571207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建物, 小さい, 座る, 古い が含まれている画像&#10;&#10;自動的に生成された説明">
            <a:extLst>
              <a:ext uri="{FF2B5EF4-FFF2-40B4-BE49-F238E27FC236}">
                <a16:creationId xmlns:a16="http://schemas.microsoft.com/office/drawing/2014/main" id="{0439785A-89E3-4051-8977-11C08FC058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232" y="4361736"/>
            <a:ext cx="3744624" cy="1821016"/>
          </a:xfrm>
          <a:prstGeom prst="rect">
            <a:avLst/>
          </a:prstGeom>
        </p:spPr>
      </p:pic>
      <p:pic>
        <p:nvPicPr>
          <p:cNvPr id="11" name="図 10" descr="古い, レンガ が含まれている画像&#10;&#10;自動的に生成された説明">
            <a:extLst>
              <a:ext uri="{FF2B5EF4-FFF2-40B4-BE49-F238E27FC236}">
                <a16:creationId xmlns:a16="http://schemas.microsoft.com/office/drawing/2014/main" id="{CB5EF6B5-283C-421E-B60B-7548D7B171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233" y="1688108"/>
            <a:ext cx="3753736" cy="1812738"/>
          </a:xfrm>
          <a:prstGeom prst="rect">
            <a:avLst/>
          </a:prstGeom>
        </p:spPr>
      </p:pic>
      <p:pic>
        <p:nvPicPr>
          <p:cNvPr id="7" name="図 6" descr="建物, 小さい, 座る, 持つ が含まれている画像&#10;&#10;自動的に生成された説明">
            <a:extLst>
              <a:ext uri="{FF2B5EF4-FFF2-40B4-BE49-F238E27FC236}">
                <a16:creationId xmlns:a16="http://schemas.microsoft.com/office/drawing/2014/main" id="{5BB37119-C26F-4670-911D-DFA9AC6C2C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529" y="4336741"/>
            <a:ext cx="3744624" cy="1829566"/>
          </a:xfrm>
          <a:prstGeom prst="rect">
            <a:avLst/>
          </a:prstGeom>
        </p:spPr>
      </p:pic>
      <p:pic>
        <p:nvPicPr>
          <p:cNvPr id="4" name="図 3" descr="QR コード が含まれている画像&#10;&#10;自動的に生成された説明">
            <a:extLst>
              <a:ext uri="{FF2B5EF4-FFF2-40B4-BE49-F238E27FC236}">
                <a16:creationId xmlns:a16="http://schemas.microsoft.com/office/drawing/2014/main" id="{2933AFBA-E400-4765-908E-0CD7A292E0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29" y="1688170"/>
            <a:ext cx="3744624" cy="181273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40</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3190297" cy="400110"/>
          </a:xfrm>
          <a:prstGeom prst="rect">
            <a:avLst/>
          </a:prstGeom>
          <a:noFill/>
        </p:spPr>
        <p:txBody>
          <a:bodyPr wrap="none" rtlCol="0">
            <a:spAutoFit/>
          </a:bodyPr>
          <a:lstStyle/>
          <a:p>
            <a:r>
              <a:rPr lang="en-US" altLang="ja-JP" sz="2000" dirty="0"/>
              <a:t>Negative </a:t>
            </a:r>
            <a:r>
              <a:rPr kumimoji="1" lang="en-US" altLang="ja-JP" sz="2000" dirty="0"/>
              <a:t>(</a:t>
            </a:r>
            <a:r>
              <a:rPr lang="en-US" altLang="ja-JP" sz="2000" dirty="0"/>
              <a:t>10,000</a:t>
            </a:r>
            <a:r>
              <a:rPr kumimoji="1" lang="en-US" altLang="ja-JP" sz="2000" dirty="0"/>
              <a:t>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3119765" cy="400110"/>
          </a:xfrm>
          <a:prstGeom prst="rect">
            <a:avLst/>
          </a:prstGeom>
          <a:noFill/>
        </p:spPr>
        <p:txBody>
          <a:bodyPr wrap="none" rtlCol="0">
            <a:spAutoFit/>
          </a:bodyPr>
          <a:lstStyle/>
          <a:p>
            <a:r>
              <a:rPr lang="en-US" altLang="ja-JP" sz="2000" dirty="0"/>
              <a:t>Negative</a:t>
            </a:r>
            <a:r>
              <a:rPr kumimoji="1" lang="en-US" altLang="ja-JP" sz="2000" dirty="0"/>
              <a:t> (10,000 images)</a:t>
            </a:r>
            <a:endParaRPr kumimoji="1" lang="ja-JP" altLang="en-US" sz="2000" dirty="0"/>
          </a:p>
        </p:txBody>
      </p:sp>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3005951" cy="400110"/>
          </a:xfrm>
          <a:prstGeom prst="rect">
            <a:avLst/>
          </a:prstGeom>
          <a:noFill/>
        </p:spPr>
        <p:txBody>
          <a:bodyPr wrap="none" rtlCol="0">
            <a:spAutoFit/>
          </a:bodyPr>
          <a:lstStyle/>
          <a:p>
            <a:r>
              <a:rPr lang="en-US" altLang="ja-JP" sz="2000" dirty="0"/>
              <a:t>Positive </a:t>
            </a:r>
            <a:r>
              <a:rPr kumimoji="1" lang="en-US" altLang="ja-JP" sz="2000" dirty="0"/>
              <a:t>(</a:t>
            </a:r>
            <a:r>
              <a:rPr lang="en-US" altLang="ja-JP" sz="2000" dirty="0"/>
              <a:t>10,000 images</a:t>
            </a:r>
            <a:r>
              <a:rPr kumimoji="1" lang="en-US" altLang="ja-JP" sz="2000" dirty="0"/>
              <a:t>)</a:t>
            </a:r>
            <a:endParaRPr kumimoji="1" lang="ja-JP" altLang="en-US" sz="2000" dirty="0"/>
          </a:p>
        </p:txBody>
      </p:sp>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3005951" cy="400110"/>
          </a:xfrm>
          <a:prstGeom prst="rect">
            <a:avLst/>
          </a:prstGeom>
          <a:noFill/>
        </p:spPr>
        <p:txBody>
          <a:bodyPr wrap="none" rtlCol="0">
            <a:spAutoFit/>
          </a:bodyPr>
          <a:lstStyle/>
          <a:p>
            <a:r>
              <a:rPr lang="en-US" altLang="ja-JP" sz="2000" dirty="0"/>
              <a:t>Positive </a:t>
            </a:r>
            <a:r>
              <a:rPr kumimoji="1" lang="en-US" altLang="ja-JP" sz="2000" dirty="0"/>
              <a:t>(1</a:t>
            </a:r>
            <a:r>
              <a:rPr lang="en-US" altLang="ja-JP" sz="2000" dirty="0"/>
              <a:t>0,000</a:t>
            </a:r>
            <a:r>
              <a:rPr kumimoji="1" lang="en-US" altLang="ja-JP" sz="2000" dirty="0"/>
              <a:t> images)</a:t>
            </a:r>
            <a:endParaRPr kumimoji="1" lang="ja-JP" altLang="en-US" sz="2000" dirty="0"/>
          </a:p>
        </p:txBody>
      </p:sp>
    </p:spTree>
    <p:extLst>
      <p:ext uri="{BB962C8B-B14F-4D97-AF65-F5344CB8AC3E}">
        <p14:creationId xmlns:p14="http://schemas.microsoft.com/office/powerpoint/2010/main" val="3600848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 テーブル&#10;&#10;自動的に生成された説明">
            <a:extLst>
              <a:ext uri="{FF2B5EF4-FFF2-40B4-BE49-F238E27FC236}">
                <a16:creationId xmlns:a16="http://schemas.microsoft.com/office/drawing/2014/main" id="{63526D99-9C14-4A54-892A-6C8AF3570815}"/>
              </a:ext>
            </a:extLst>
          </p:cNvPr>
          <p:cNvPicPr>
            <a:picLocks noChangeAspect="1"/>
          </p:cNvPicPr>
          <p:nvPr/>
        </p:nvPicPr>
        <p:blipFill rotWithShape="1">
          <a:blip r:embed="rId3">
            <a:extLst>
              <a:ext uri="{28A0092B-C50C-407E-A947-70E740481C1C}">
                <a14:useLocalDpi xmlns:a14="http://schemas.microsoft.com/office/drawing/2010/main" val="0"/>
              </a:ext>
            </a:extLst>
          </a:blip>
          <a:srcRect l="874" t="5664" r="17200" b="1657"/>
          <a:stretch/>
        </p:blipFill>
        <p:spPr>
          <a:xfrm>
            <a:off x="4103989" y="3419380"/>
            <a:ext cx="4708099" cy="2821166"/>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41</a:t>
            </a:fld>
            <a:endParaRPr lang="en-US" sz="1050" b="0" strike="noStrike" spc="-1" dirty="0">
              <a:latin typeface="Times New Roman"/>
            </a:endParaRP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782986" y="1731512"/>
            <a:ext cx="1197764" cy="400110"/>
          </a:xfrm>
          <a:prstGeom prst="rect">
            <a:avLst/>
          </a:prstGeom>
          <a:noFill/>
        </p:spPr>
        <p:txBody>
          <a:bodyPr wrap="none" rtlCol="0">
            <a:spAutoFit/>
          </a:bodyPr>
          <a:lstStyle/>
          <a:p>
            <a:r>
              <a:rPr lang="en-US" altLang="ja-JP" sz="2000" dirty="0"/>
              <a:t>Negative</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862079" y="2437000"/>
            <a:ext cx="1083951" cy="400110"/>
          </a:xfrm>
          <a:prstGeom prst="rect">
            <a:avLst/>
          </a:prstGeom>
          <a:noFill/>
        </p:spPr>
        <p:txBody>
          <a:bodyPr wrap="none" rtlCol="0">
            <a:spAutoFit/>
          </a:bodyPr>
          <a:lstStyle/>
          <a:p>
            <a:r>
              <a:rPr lang="en-US" altLang="ja-JP" sz="2000" dirty="0"/>
              <a:t>Positive</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90347" y="1598311"/>
            <a:ext cx="1125629" cy="1367935"/>
            <a:chOff x="5089011" y="1654742"/>
            <a:chExt cx="1125629"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89011" y="2107876"/>
              <a:ext cx="1125629" cy="461665"/>
            </a:xfrm>
            <a:prstGeom prst="rect">
              <a:avLst/>
            </a:prstGeom>
            <a:noFill/>
          </p:spPr>
          <p:txBody>
            <a:bodyPr wrap="none" rtlCol="0">
              <a:spAutoFit/>
            </a:bodyPr>
            <a:lstStyle/>
            <a:p>
              <a:r>
                <a:rPr kumimoji="1" lang="en-US" altLang="ja-JP" sz="2400" dirty="0" err="1"/>
                <a:t>sssNet</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57563AC8-E526-4EC2-B784-05E89B598CF5}"/>
              </a:ext>
            </a:extLst>
          </p:cNvPr>
          <p:cNvSpPr txBox="1"/>
          <p:nvPr/>
        </p:nvSpPr>
        <p:spPr>
          <a:xfrm>
            <a:off x="274169" y="506519"/>
            <a:ext cx="4209054" cy="461665"/>
          </a:xfrm>
          <a:prstGeom prst="rect">
            <a:avLst/>
          </a:prstGeom>
          <a:noFill/>
        </p:spPr>
        <p:txBody>
          <a:bodyPr wrap="square" rtlCol="0">
            <a:spAutoFit/>
          </a:bodyPr>
          <a:lstStyle/>
          <a:p>
            <a:r>
              <a:rPr lang="ja-JP" altLang="en-US" sz="2400" dirty="0"/>
              <a:t>オリジナル画像を</a:t>
            </a:r>
            <a:r>
              <a:rPr kumimoji="1" lang="ja-JP" altLang="en-US" sz="2400" dirty="0"/>
              <a:t>用いて訓練</a:t>
            </a:r>
          </a:p>
        </p:txBody>
      </p:sp>
    </p:spTree>
    <p:extLst>
      <p:ext uri="{BB962C8B-B14F-4D97-AF65-F5344CB8AC3E}">
        <p14:creationId xmlns:p14="http://schemas.microsoft.com/office/powerpoint/2010/main" val="2254162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descr="食品, 古い, 男, 立つ が含まれている画像&#10;&#10;自動的に生成された説明">
            <a:extLst>
              <a:ext uri="{FF2B5EF4-FFF2-40B4-BE49-F238E27FC236}">
                <a16:creationId xmlns:a16="http://schemas.microsoft.com/office/drawing/2014/main" id="{B5C0F7C8-55BD-4628-97FB-E705BE9E7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02" y="3916045"/>
            <a:ext cx="1707713" cy="1707713"/>
          </a:xfrm>
          <a:prstGeom prst="rect">
            <a:avLst/>
          </a:prstGeom>
        </p:spPr>
      </p:pic>
      <p:pic>
        <p:nvPicPr>
          <p:cNvPr id="14" name="図 13">
            <a:extLst>
              <a:ext uri="{FF2B5EF4-FFF2-40B4-BE49-F238E27FC236}">
                <a16:creationId xmlns:a16="http://schemas.microsoft.com/office/drawing/2014/main" id="{C938A78C-11EA-4D12-B37A-9C92ADE73908}"/>
              </a:ext>
            </a:extLst>
          </p:cNvPr>
          <p:cNvPicPr>
            <a:picLocks noChangeAspect="1"/>
          </p:cNvPicPr>
          <p:nvPr/>
        </p:nvPicPr>
        <p:blipFill rotWithShape="1">
          <a:blip r:embed="rId4">
            <a:extLst>
              <a:ext uri="{28A0092B-C50C-407E-A947-70E740481C1C}">
                <a14:useLocalDpi xmlns:a14="http://schemas.microsoft.com/office/drawing/2010/main" val="0"/>
              </a:ext>
            </a:extLst>
          </a:blip>
          <a:srcRect l="19403" t="8262" r="19916" b="16547"/>
          <a:stretch/>
        </p:blipFill>
        <p:spPr>
          <a:xfrm>
            <a:off x="2171607" y="3916045"/>
            <a:ext cx="1707713" cy="1726108"/>
          </a:xfrm>
          <a:prstGeom prst="rect">
            <a:avLst/>
          </a:prstGeom>
        </p:spPr>
      </p:pic>
      <p:pic>
        <p:nvPicPr>
          <p:cNvPr id="10" name="図 9" descr="雪が積もった地面&#10;&#10;中程度の精度で自動的に生成された説明">
            <a:extLst>
              <a:ext uri="{FF2B5EF4-FFF2-40B4-BE49-F238E27FC236}">
                <a16:creationId xmlns:a16="http://schemas.microsoft.com/office/drawing/2014/main" id="{FE3DEBF5-42AC-4F5B-A49A-BE576ECCA5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00" y="1335740"/>
            <a:ext cx="1710118" cy="1710118"/>
          </a:xfrm>
          <a:prstGeom prst="rect">
            <a:avLst/>
          </a:prstGeom>
        </p:spPr>
      </p:pic>
      <p:pic>
        <p:nvPicPr>
          <p:cNvPr id="6" name="図 5" descr="コンピューターの画面&#10;&#10;中程度の精度で自動的に生成された説明">
            <a:extLst>
              <a:ext uri="{FF2B5EF4-FFF2-40B4-BE49-F238E27FC236}">
                <a16:creationId xmlns:a16="http://schemas.microsoft.com/office/drawing/2014/main" id="{6EE279F7-113C-4E4B-ADCD-EA7D6658B95F}"/>
              </a:ext>
            </a:extLst>
          </p:cNvPr>
          <p:cNvPicPr>
            <a:picLocks noChangeAspect="1"/>
          </p:cNvPicPr>
          <p:nvPr/>
        </p:nvPicPr>
        <p:blipFill rotWithShape="1">
          <a:blip r:embed="rId6">
            <a:extLst>
              <a:ext uri="{28A0092B-C50C-407E-A947-70E740481C1C}">
                <a14:useLocalDpi xmlns:a14="http://schemas.microsoft.com/office/drawing/2010/main" val="0"/>
              </a:ext>
            </a:extLst>
          </a:blip>
          <a:srcRect l="19401" t="8289" r="19571" b="17293"/>
          <a:stretch/>
        </p:blipFill>
        <p:spPr>
          <a:xfrm>
            <a:off x="2173296" y="1346363"/>
            <a:ext cx="1714758" cy="1705681"/>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42</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2023311" cy="400110"/>
          </a:xfrm>
          <a:prstGeom prst="rect">
            <a:avLst/>
          </a:prstGeom>
          <a:noFill/>
        </p:spPr>
        <p:txBody>
          <a:bodyPr wrap="none" rtlCol="0">
            <a:spAutoFit/>
          </a:bodyPr>
          <a:lstStyle/>
          <a:p>
            <a:r>
              <a:rPr kumimoji="1" lang="en-US" altLang="ja-JP" sz="2000" dirty="0"/>
              <a:t>test_neg_</a:t>
            </a:r>
            <a:r>
              <a:rPr lang="en-US" altLang="ja-JP" sz="2000" dirty="0"/>
              <a:t>00002</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64228"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008883" cy="400110"/>
          </a:xfrm>
          <a:prstGeom prst="rect">
            <a:avLst/>
          </a:prstGeom>
          <a:noFill/>
        </p:spPr>
        <p:txBody>
          <a:bodyPr wrap="none" rtlCol="0">
            <a:spAutoFit/>
          </a:bodyPr>
          <a:lstStyle/>
          <a:p>
            <a:r>
              <a:rPr lang="en-US" altLang="ja-JP" sz="2000" dirty="0"/>
              <a:t>test_pos_08790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79091"/>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50044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pic>
        <p:nvPicPr>
          <p:cNvPr id="4" name="図 3" descr="グラフ, ツリーマップ図&#10;&#10;自動的に生成された説明">
            <a:extLst>
              <a:ext uri="{FF2B5EF4-FFF2-40B4-BE49-F238E27FC236}">
                <a16:creationId xmlns:a16="http://schemas.microsoft.com/office/drawing/2014/main" id="{19D2A205-103E-4696-9DFB-59DCA2DE5633}"/>
              </a:ext>
            </a:extLst>
          </p:cNvPr>
          <p:cNvPicPr>
            <a:picLocks noChangeAspect="1"/>
          </p:cNvPicPr>
          <p:nvPr/>
        </p:nvPicPr>
        <p:blipFill rotWithShape="1">
          <a:blip r:embed="rId7">
            <a:extLst>
              <a:ext uri="{28A0092B-C50C-407E-A947-70E740481C1C}">
                <a14:useLocalDpi xmlns:a14="http://schemas.microsoft.com/office/drawing/2010/main" val="0"/>
              </a:ext>
            </a:extLst>
          </a:blip>
          <a:srcRect l="4236" t="5293" r="8864" b="6122"/>
          <a:stretch/>
        </p:blipFill>
        <p:spPr>
          <a:xfrm>
            <a:off x="4481458" y="1927359"/>
            <a:ext cx="4306748" cy="3292714"/>
          </a:xfrm>
          <a:prstGeom prst="rect">
            <a:avLst/>
          </a:prstGeom>
        </p:spPr>
      </p:pic>
      <p:sp>
        <p:nvSpPr>
          <p:cNvPr id="34" name="矢印: 下 33">
            <a:extLst>
              <a:ext uri="{FF2B5EF4-FFF2-40B4-BE49-F238E27FC236}">
                <a16:creationId xmlns:a16="http://schemas.microsoft.com/office/drawing/2014/main" id="{C3385F78-CB05-492C-98B6-E3C9ABB5B7A0}"/>
              </a:ext>
            </a:extLst>
          </p:cNvPr>
          <p:cNvSpPr/>
          <p:nvPr/>
        </p:nvSpPr>
        <p:spPr>
          <a:xfrm rot="5991416">
            <a:off x="4465469" y="1599442"/>
            <a:ext cx="259461" cy="1355574"/>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8E22814-553D-4C6E-B73E-4DB30BD2F08D}"/>
                  </a:ext>
                </a:extLst>
              </p:cNvPr>
              <p:cNvSpPr txBox="1"/>
              <p:nvPr/>
            </p:nvSpPr>
            <p:spPr>
              <a:xfrm>
                <a:off x="5888799" y="5563193"/>
                <a:ext cx="17635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𝐴𝑐𝑐</m:t>
                      </m:r>
                      <m:r>
                        <a:rPr kumimoji="1" lang="en-US" altLang="ja-JP" sz="2000" b="0" i="1" smtClean="0">
                          <a:latin typeface="Cambria Math" panose="02040503050406030204" pitchFamily="18" charset="0"/>
                        </a:rPr>
                        <m:t>=0.9911</m:t>
                      </m:r>
                    </m:oMath>
                  </m:oMathPara>
                </a14:m>
                <a:endParaRPr kumimoji="1" lang="ja-JP" altLang="en-US" sz="2000" dirty="0"/>
              </a:p>
            </p:txBody>
          </p:sp>
        </mc:Choice>
        <mc:Fallback xmlns="">
          <p:sp>
            <p:nvSpPr>
              <p:cNvPr id="25" name="テキスト ボックス 24">
                <a:extLst>
                  <a:ext uri="{FF2B5EF4-FFF2-40B4-BE49-F238E27FC236}">
                    <a16:creationId xmlns:a16="http://schemas.microsoft.com/office/drawing/2014/main" id="{C8E22814-553D-4C6E-B73E-4DB30BD2F08D}"/>
                  </a:ext>
                </a:extLst>
              </p:cNvPr>
              <p:cNvSpPr txBox="1">
                <a:spLocks noRot="1" noChangeAspect="1" noMove="1" noResize="1" noEditPoints="1" noAdjustHandles="1" noChangeArrowheads="1" noChangeShapeType="1" noTextEdit="1"/>
              </p:cNvSpPr>
              <p:nvPr/>
            </p:nvSpPr>
            <p:spPr>
              <a:xfrm>
                <a:off x="5888799" y="5563193"/>
                <a:ext cx="1763560" cy="400110"/>
              </a:xfrm>
              <a:prstGeom prst="rect">
                <a:avLst/>
              </a:prstGeom>
              <a:blipFill>
                <a:blip r:embed="rId8"/>
                <a:stretch>
                  <a:fillRect/>
                </a:stretch>
              </a:blipFill>
            </p:spPr>
            <p:txBody>
              <a:bodyPr/>
              <a:lstStyle/>
              <a:p>
                <a:r>
                  <a:rPr lang="ja-JP" altLang="en-US">
                    <a:noFill/>
                  </a:rPr>
                  <a:t> </a:t>
                </a:r>
              </a:p>
            </p:txBody>
          </p:sp>
        </mc:Fallback>
      </mc:AlternateContent>
      <p:sp>
        <p:nvSpPr>
          <p:cNvPr id="33" name="楕円 32">
            <a:extLst>
              <a:ext uri="{FF2B5EF4-FFF2-40B4-BE49-F238E27FC236}">
                <a16:creationId xmlns:a16="http://schemas.microsoft.com/office/drawing/2014/main" id="{C123A17B-B2EC-4F1A-9C55-8F976CE1FF1E}"/>
              </a:ext>
            </a:extLst>
          </p:cNvPr>
          <p:cNvSpPr/>
          <p:nvPr/>
        </p:nvSpPr>
        <p:spPr>
          <a:xfrm>
            <a:off x="5290235" y="2247889"/>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666657" y="2618347"/>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5" name="楕円 34">
            <a:extLst>
              <a:ext uri="{FF2B5EF4-FFF2-40B4-BE49-F238E27FC236}">
                <a16:creationId xmlns:a16="http://schemas.microsoft.com/office/drawing/2014/main" id="{C440AD4A-5FA0-47B3-978F-2891FEFF8F72}"/>
              </a:ext>
            </a:extLst>
          </p:cNvPr>
          <p:cNvSpPr/>
          <p:nvPr/>
        </p:nvSpPr>
        <p:spPr>
          <a:xfrm>
            <a:off x="6372672" y="3113277"/>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下 35">
            <a:extLst>
              <a:ext uri="{FF2B5EF4-FFF2-40B4-BE49-F238E27FC236}">
                <a16:creationId xmlns:a16="http://schemas.microsoft.com/office/drawing/2014/main" id="{5F7C45EE-B9E8-44BF-9D5D-44580354C724}"/>
              </a:ext>
            </a:extLst>
          </p:cNvPr>
          <p:cNvSpPr/>
          <p:nvPr/>
        </p:nvSpPr>
        <p:spPr>
          <a:xfrm rot="4100363">
            <a:off x="5001235" y="2535525"/>
            <a:ext cx="259461" cy="2652515"/>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112248" y="3764390"/>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spTree>
    <p:extLst>
      <p:ext uri="{BB962C8B-B14F-4D97-AF65-F5344CB8AC3E}">
        <p14:creationId xmlns:p14="http://schemas.microsoft.com/office/powerpoint/2010/main" val="1125941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グラフ, タイムライン, 棒グラフ&#10;&#10;自動的に生成された説明">
            <a:extLst>
              <a:ext uri="{FF2B5EF4-FFF2-40B4-BE49-F238E27FC236}">
                <a16:creationId xmlns:a16="http://schemas.microsoft.com/office/drawing/2014/main" id="{E0A48256-A00F-4D25-94AC-968E62424EB0}"/>
              </a:ext>
            </a:extLst>
          </p:cNvPr>
          <p:cNvPicPr>
            <a:picLocks noChangeAspect="1"/>
          </p:cNvPicPr>
          <p:nvPr/>
        </p:nvPicPr>
        <p:blipFill rotWithShape="1">
          <a:blip r:embed="rId3">
            <a:extLst>
              <a:ext uri="{28A0092B-C50C-407E-A947-70E740481C1C}">
                <a14:useLocalDpi xmlns:a14="http://schemas.microsoft.com/office/drawing/2010/main" val="0"/>
              </a:ext>
            </a:extLst>
          </a:blip>
          <a:srcRect l="971" t="7506" r="17600" b="1650"/>
          <a:stretch/>
        </p:blipFill>
        <p:spPr>
          <a:xfrm>
            <a:off x="4114392" y="3870204"/>
            <a:ext cx="4232933" cy="2557952"/>
          </a:xfrm>
          <a:prstGeom prst="rect">
            <a:avLst/>
          </a:prstGeom>
        </p:spPr>
      </p:pic>
      <p:pic>
        <p:nvPicPr>
          <p:cNvPr id="9" name="図 8" descr="若い, 乗る, 立つ, 少年 が含まれている画像&#10;&#10;自動的に生成された説明">
            <a:extLst>
              <a:ext uri="{FF2B5EF4-FFF2-40B4-BE49-F238E27FC236}">
                <a16:creationId xmlns:a16="http://schemas.microsoft.com/office/drawing/2014/main" id="{D3CBA923-6B29-4CF1-8FFD-873522678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8929" y="1803820"/>
            <a:ext cx="1578993" cy="1571943"/>
          </a:xfrm>
          <a:prstGeom prst="rect">
            <a:avLst/>
          </a:prstGeom>
        </p:spPr>
      </p:pic>
      <p:pic>
        <p:nvPicPr>
          <p:cNvPr id="5" name="図 4" descr="立つ, 男, フィールド, 若い が含まれている画像&#10;&#10;自動的に生成された説明">
            <a:extLst>
              <a:ext uri="{FF2B5EF4-FFF2-40B4-BE49-F238E27FC236}">
                <a16:creationId xmlns:a16="http://schemas.microsoft.com/office/drawing/2014/main" id="{92A45819-933E-4BCF-8714-9260192B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973" y="1806280"/>
            <a:ext cx="1576522" cy="156948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43</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3590436123"/>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15</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8</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0.5</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8457881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ボール, 男, 裁判所, 立つ が含まれている画像&#10;&#10;自動的に生成された説明">
            <a:extLst>
              <a:ext uri="{FF2B5EF4-FFF2-40B4-BE49-F238E27FC236}">
                <a16:creationId xmlns:a16="http://schemas.microsoft.com/office/drawing/2014/main" id="{4B7E63A3-34FD-4369-A9BA-57AFED024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08" y="4106648"/>
            <a:ext cx="3422497" cy="1709233"/>
          </a:xfrm>
          <a:prstGeom prst="rect">
            <a:avLst/>
          </a:prstGeom>
        </p:spPr>
      </p:pic>
      <p:pic>
        <p:nvPicPr>
          <p:cNvPr id="11" name="図 10" descr="白黒の写真&#10;&#10;中程度の精度で自動的に生成された説明">
            <a:extLst>
              <a:ext uri="{FF2B5EF4-FFF2-40B4-BE49-F238E27FC236}">
                <a16:creationId xmlns:a16="http://schemas.microsoft.com/office/drawing/2014/main" id="{2CFFD887-E0D4-454F-BBE9-BC5202C0D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041" y="4106648"/>
            <a:ext cx="3420693" cy="1708332"/>
          </a:xfrm>
          <a:prstGeom prst="rect">
            <a:avLst/>
          </a:prstGeom>
        </p:spPr>
      </p:pic>
      <p:pic>
        <p:nvPicPr>
          <p:cNvPr id="8" name="図 7" descr="星のマークがある&#10;&#10;中程度の精度で自動的に生成された説明">
            <a:extLst>
              <a:ext uri="{FF2B5EF4-FFF2-40B4-BE49-F238E27FC236}">
                <a16:creationId xmlns:a16="http://schemas.microsoft.com/office/drawing/2014/main" id="{36F58B4F-DC08-4767-AC0D-60A45D6DA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3300" y="1330186"/>
            <a:ext cx="3422497" cy="1709233"/>
          </a:xfrm>
          <a:prstGeom prst="rect">
            <a:avLst/>
          </a:prstGeom>
        </p:spPr>
      </p:pic>
      <p:pic>
        <p:nvPicPr>
          <p:cNvPr id="4" name="図 3" descr="白い背景にある&#10;&#10;中程度の精度で自動的に生成された説明">
            <a:extLst>
              <a:ext uri="{FF2B5EF4-FFF2-40B4-BE49-F238E27FC236}">
                <a16:creationId xmlns:a16="http://schemas.microsoft.com/office/drawing/2014/main" id="{5688CC4B-2FE9-465A-BBE6-15E4BA339A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237" y="1306849"/>
            <a:ext cx="3422497"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44</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4953985" cy="461665"/>
          </a:xfrm>
          <a:prstGeom prst="rect">
            <a:avLst/>
          </a:prstGeom>
          <a:noFill/>
        </p:spPr>
        <p:txBody>
          <a:bodyPr wrap="none" rtlCol="0">
            <a:spAutoFit/>
          </a:bodyPr>
          <a:lstStyle/>
          <a:p>
            <a:r>
              <a:rPr kumimoji="1" lang="en-US" altLang="ja-JP" sz="2400" dirty="0" err="1"/>
              <a:t>CAE_</a:t>
            </a:r>
            <a:r>
              <a:rPr lang="en-US" altLang="ja-JP" sz="2400" dirty="0" err="1"/>
              <a:t>sss</a:t>
            </a:r>
            <a:r>
              <a:rPr kumimoji="1" lang="en-US" altLang="ja-JP" sz="2400" dirty="0" err="1"/>
              <a:t>Net</a:t>
            </a:r>
            <a:r>
              <a:rPr kumimoji="1" lang="en-US" altLang="ja-JP" sz="2400" dirty="0"/>
              <a:t> Based(Negative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668651"/>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25" name="グループ化 24">
            <a:extLst>
              <a:ext uri="{FF2B5EF4-FFF2-40B4-BE49-F238E27FC236}">
                <a16:creationId xmlns:a16="http://schemas.microsoft.com/office/drawing/2014/main" id="{BA616189-E25B-4A1D-A71B-AC2673D524F1}"/>
              </a:ext>
            </a:extLst>
          </p:cNvPr>
          <p:cNvGrpSpPr/>
          <p:nvPr/>
        </p:nvGrpSpPr>
        <p:grpSpPr>
          <a:xfrm>
            <a:off x="5063300" y="2685623"/>
            <a:ext cx="2934699" cy="338554"/>
            <a:chOff x="670395" y="2665845"/>
            <a:chExt cx="2934699" cy="338554"/>
          </a:xfrm>
        </p:grpSpPr>
        <p:sp>
          <p:nvSpPr>
            <p:cNvPr id="26" name="テキスト ボックス 25">
              <a:extLst>
                <a:ext uri="{FF2B5EF4-FFF2-40B4-BE49-F238E27FC236}">
                  <a16:creationId xmlns:a16="http://schemas.microsoft.com/office/drawing/2014/main" id="{73B2E14A-B7EC-47D2-B195-19C3B98B3669}"/>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27" name="テキスト ボックス 26">
              <a:extLst>
                <a:ext uri="{FF2B5EF4-FFF2-40B4-BE49-F238E27FC236}">
                  <a16:creationId xmlns:a16="http://schemas.microsoft.com/office/drawing/2014/main" id="{5B42279B-9316-4F9E-A98F-440CDD57CE57}"/>
                </a:ext>
              </a:extLst>
            </p:cNvPr>
            <p:cNvSpPr txBox="1"/>
            <p:nvPr/>
          </p:nvSpPr>
          <p:spPr>
            <a:xfrm>
              <a:off x="2383285"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28" name="グループ化 27">
            <a:extLst>
              <a:ext uri="{FF2B5EF4-FFF2-40B4-BE49-F238E27FC236}">
                <a16:creationId xmlns:a16="http://schemas.microsoft.com/office/drawing/2014/main" id="{7DFC5863-C9F4-41D3-BF45-1AF76F2D2C15}"/>
              </a:ext>
            </a:extLst>
          </p:cNvPr>
          <p:cNvGrpSpPr/>
          <p:nvPr/>
        </p:nvGrpSpPr>
        <p:grpSpPr>
          <a:xfrm>
            <a:off x="5037908" y="5473649"/>
            <a:ext cx="2934699" cy="338554"/>
            <a:chOff x="670395" y="2665845"/>
            <a:chExt cx="2934699" cy="338554"/>
          </a:xfrm>
        </p:grpSpPr>
        <p:sp>
          <p:nvSpPr>
            <p:cNvPr id="29" name="テキスト ボックス 28">
              <a:extLst>
                <a:ext uri="{FF2B5EF4-FFF2-40B4-BE49-F238E27FC236}">
                  <a16:creationId xmlns:a16="http://schemas.microsoft.com/office/drawing/2014/main" id="{4297B7C4-3DB6-4AC6-8CF5-C25FCC9407FF}"/>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30" name="テキスト ボックス 29">
              <a:extLst>
                <a:ext uri="{FF2B5EF4-FFF2-40B4-BE49-F238E27FC236}">
                  <a16:creationId xmlns:a16="http://schemas.microsoft.com/office/drawing/2014/main" id="{388FC7DD-FBC5-4B5E-9615-70926F8E4C4D}"/>
                </a:ext>
              </a:extLst>
            </p:cNvPr>
            <p:cNvSpPr txBox="1"/>
            <p:nvPr/>
          </p:nvSpPr>
          <p:spPr>
            <a:xfrm>
              <a:off x="2383285"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31" name="グループ化 30">
            <a:extLst>
              <a:ext uri="{FF2B5EF4-FFF2-40B4-BE49-F238E27FC236}">
                <a16:creationId xmlns:a16="http://schemas.microsoft.com/office/drawing/2014/main" id="{D423053E-11EF-4F6D-9348-84E7F3A4D77F}"/>
              </a:ext>
            </a:extLst>
          </p:cNvPr>
          <p:cNvGrpSpPr/>
          <p:nvPr/>
        </p:nvGrpSpPr>
        <p:grpSpPr>
          <a:xfrm>
            <a:off x="668138" y="5464771"/>
            <a:ext cx="2934699" cy="338554"/>
            <a:chOff x="670395" y="2665845"/>
            <a:chExt cx="2934699" cy="338554"/>
          </a:xfrm>
        </p:grpSpPr>
        <p:sp>
          <p:nvSpPr>
            <p:cNvPr id="32" name="テキスト ボックス 31">
              <a:extLst>
                <a:ext uri="{FF2B5EF4-FFF2-40B4-BE49-F238E27FC236}">
                  <a16:creationId xmlns:a16="http://schemas.microsoft.com/office/drawing/2014/main" id="{07FB1940-94BB-48DB-A0E4-01E9489965EB}"/>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33" name="テキスト ボックス 32">
              <a:extLst>
                <a:ext uri="{FF2B5EF4-FFF2-40B4-BE49-F238E27FC236}">
                  <a16:creationId xmlns:a16="http://schemas.microsoft.com/office/drawing/2014/main" id="{6704A5DD-6F71-4D7F-8668-39B102EEBB62}"/>
                </a:ext>
              </a:extLst>
            </p:cNvPr>
            <p:cNvSpPr txBox="1"/>
            <p:nvPr/>
          </p:nvSpPr>
          <p:spPr>
            <a:xfrm>
              <a:off x="2383285"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349322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雪が積もった地面&#10;&#10;低い精度で自動的に生成された説明">
            <a:extLst>
              <a:ext uri="{FF2B5EF4-FFF2-40B4-BE49-F238E27FC236}">
                <a16:creationId xmlns:a16="http://schemas.microsoft.com/office/drawing/2014/main" id="{1DB3C5B7-AAF8-402E-92FA-EFC633B68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084" y="4106648"/>
            <a:ext cx="3407764" cy="1701875"/>
          </a:xfrm>
          <a:prstGeom prst="rect">
            <a:avLst/>
          </a:prstGeom>
        </p:spPr>
      </p:pic>
      <p:pic>
        <p:nvPicPr>
          <p:cNvPr id="12" name="図 11" descr="屋外, 写真, サーフィン, 立つ が含まれている画像&#10;&#10;自動的に生成された説明">
            <a:extLst>
              <a:ext uri="{FF2B5EF4-FFF2-40B4-BE49-F238E27FC236}">
                <a16:creationId xmlns:a16="http://schemas.microsoft.com/office/drawing/2014/main" id="{F61896BA-2799-4C44-8646-D18CC9354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48" y="4082730"/>
            <a:ext cx="3422497" cy="1709233"/>
          </a:xfrm>
          <a:prstGeom prst="rect">
            <a:avLst/>
          </a:prstGeom>
        </p:spPr>
      </p:pic>
      <p:pic>
        <p:nvPicPr>
          <p:cNvPr id="9" name="図 8" descr="写真, 男, 再生, 乗る が含まれている画像&#10;&#10;自動的に生成された説明">
            <a:extLst>
              <a:ext uri="{FF2B5EF4-FFF2-40B4-BE49-F238E27FC236}">
                <a16:creationId xmlns:a16="http://schemas.microsoft.com/office/drawing/2014/main" id="{E2F7A7EB-628D-46BC-BDCA-AA2C867CD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5276" y="1334828"/>
            <a:ext cx="3407762" cy="1701874"/>
          </a:xfrm>
          <a:prstGeom prst="rect">
            <a:avLst/>
          </a:prstGeom>
        </p:spPr>
      </p:pic>
      <p:pic>
        <p:nvPicPr>
          <p:cNvPr id="5" name="図 4" descr="写真, 立つ, 女性, 持つ が含まれている画像&#10;&#10;自動的に生成された説明">
            <a:extLst>
              <a:ext uri="{FF2B5EF4-FFF2-40B4-BE49-F238E27FC236}">
                <a16:creationId xmlns:a16="http://schemas.microsoft.com/office/drawing/2014/main" id="{E20593AB-18D0-4BE2-97AA-919281E7DD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722" y="1319657"/>
            <a:ext cx="3422497"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45</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4953985" cy="461665"/>
          </a:xfrm>
          <a:prstGeom prst="rect">
            <a:avLst/>
          </a:prstGeom>
          <a:noFill/>
        </p:spPr>
        <p:txBody>
          <a:bodyPr wrap="none" rtlCol="0">
            <a:spAutoFit/>
          </a:bodyPr>
          <a:lstStyle/>
          <a:p>
            <a:r>
              <a:rPr kumimoji="1" lang="en-US" altLang="ja-JP" sz="2400" dirty="0" err="1"/>
              <a:t>CAE_</a:t>
            </a:r>
            <a:r>
              <a:rPr lang="en-US" altLang="ja-JP" sz="2400" dirty="0" err="1"/>
              <a:t>sss</a:t>
            </a:r>
            <a:r>
              <a:rPr kumimoji="1" lang="en-US" altLang="ja-JP" sz="2400" dirty="0" err="1"/>
              <a:t>Net</a:t>
            </a:r>
            <a:r>
              <a:rPr kumimoji="1" lang="en-US" altLang="ja-JP" sz="2400" dirty="0"/>
              <a:t> Based(Negative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79415" cy="400110"/>
          </a:xfrm>
          <a:prstGeom prst="rect">
            <a:avLst/>
          </a:prstGeom>
          <a:noFill/>
        </p:spPr>
        <p:txBody>
          <a:bodyPr wrap="none" rtlCol="0">
            <a:spAutoFit/>
          </a:bodyPr>
          <a:lstStyle/>
          <a:p>
            <a:r>
              <a:rPr kumimoji="1" lang="en-US" altLang="ja-JP" sz="2000" dirty="0" err="1"/>
              <a:t>test_</a:t>
            </a:r>
            <a:r>
              <a:rPr lang="en-US" altLang="ja-JP" sz="2000" dirty="0" err="1"/>
              <a:t>pos</a:t>
            </a:r>
            <a:r>
              <a:rPr kumimoji="1" lang="en-US" altLang="ja-JP" sz="2000" dirty="0"/>
              <a:t>_</a:t>
            </a:r>
            <a:r>
              <a:rPr lang="en-US" altLang="ja-JP" sz="2000" dirty="0"/>
              <a:t> 00002</a:t>
            </a:r>
            <a:endParaRPr kumimoji="1" lang="ja-JP" altLang="en-US" sz="2000" dirty="0"/>
          </a:p>
        </p:txBody>
      </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08883" cy="400110"/>
          </a:xfrm>
          <a:prstGeom prst="rect">
            <a:avLst/>
          </a:prstGeom>
          <a:noFill/>
        </p:spPr>
        <p:txBody>
          <a:bodyPr wrap="none" rtlCol="0">
            <a:spAutoFit/>
          </a:bodyPr>
          <a:lstStyle/>
          <a:p>
            <a:r>
              <a:rPr kumimoji="1" lang="en-US" altLang="ja-JP" sz="2000" dirty="0"/>
              <a:t>test_</a:t>
            </a:r>
            <a:r>
              <a:rPr lang="en-US" altLang="ja-JP" sz="2000" dirty="0"/>
              <a:t>pos</a:t>
            </a:r>
            <a:r>
              <a:rPr kumimoji="1" lang="en-US" altLang="ja-JP" sz="2000" dirty="0"/>
              <a:t>_04396</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08883" cy="400110"/>
          </a:xfrm>
          <a:prstGeom prst="rect">
            <a:avLst/>
          </a:prstGeom>
          <a:noFill/>
        </p:spPr>
        <p:txBody>
          <a:bodyPr wrap="none" rtlCol="0">
            <a:spAutoFit/>
          </a:bodyPr>
          <a:lstStyle/>
          <a:p>
            <a:r>
              <a:rPr kumimoji="1" lang="en-US" altLang="ja-JP" sz="2000" dirty="0"/>
              <a:t>test_</a:t>
            </a:r>
            <a:r>
              <a:rPr lang="en-US" altLang="ja-JP" sz="2000" dirty="0"/>
              <a:t>pos</a:t>
            </a:r>
            <a:r>
              <a:rPr kumimoji="1" lang="en-US" altLang="ja-JP" sz="2000" dirty="0"/>
              <a:t>_</a:t>
            </a:r>
            <a:r>
              <a:rPr lang="en-US" altLang="ja-JP" sz="2000" dirty="0"/>
              <a:t>08790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08883" cy="400110"/>
          </a:xfrm>
          <a:prstGeom prst="rect">
            <a:avLst/>
          </a:prstGeom>
          <a:noFill/>
        </p:spPr>
        <p:txBody>
          <a:bodyPr wrap="none" rtlCol="0">
            <a:spAutoFit/>
          </a:bodyPr>
          <a:lstStyle/>
          <a:p>
            <a:r>
              <a:rPr lang="en-US" altLang="ja-JP" sz="2000" dirty="0"/>
              <a:t>test_pos_17578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25" name="グループ化 24">
            <a:extLst>
              <a:ext uri="{FF2B5EF4-FFF2-40B4-BE49-F238E27FC236}">
                <a16:creationId xmlns:a16="http://schemas.microsoft.com/office/drawing/2014/main" id="{4DC261CB-C1F0-488B-A470-AC409552CA32}"/>
              </a:ext>
            </a:extLst>
          </p:cNvPr>
          <p:cNvGrpSpPr/>
          <p:nvPr/>
        </p:nvGrpSpPr>
        <p:grpSpPr>
          <a:xfrm>
            <a:off x="667081" y="2677529"/>
            <a:ext cx="2934699" cy="338554"/>
            <a:chOff x="679273" y="2665845"/>
            <a:chExt cx="2934699" cy="338554"/>
          </a:xfrm>
        </p:grpSpPr>
        <p:sp>
          <p:nvSpPr>
            <p:cNvPr id="26" name="テキスト ボックス 25">
              <a:extLst>
                <a:ext uri="{FF2B5EF4-FFF2-40B4-BE49-F238E27FC236}">
                  <a16:creationId xmlns:a16="http://schemas.microsoft.com/office/drawing/2014/main" id="{7F8EEFAD-0540-4A78-94BF-491C64E674B1}"/>
                </a:ext>
              </a:extLst>
            </p:cNvPr>
            <p:cNvSpPr txBox="1"/>
            <p:nvPr/>
          </p:nvSpPr>
          <p:spPr>
            <a:xfrm>
              <a:off x="679273"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27" name="テキスト ボックス 26">
              <a:extLst>
                <a:ext uri="{FF2B5EF4-FFF2-40B4-BE49-F238E27FC236}">
                  <a16:creationId xmlns:a16="http://schemas.microsoft.com/office/drawing/2014/main" id="{B7CEDC24-06F7-45C8-93FA-7074EC2BAC2A}"/>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grpSp>
        <p:nvGrpSpPr>
          <p:cNvPr id="28" name="グループ化 27">
            <a:extLst>
              <a:ext uri="{FF2B5EF4-FFF2-40B4-BE49-F238E27FC236}">
                <a16:creationId xmlns:a16="http://schemas.microsoft.com/office/drawing/2014/main" id="{EE5D9FB4-3DAB-4F00-8337-4C5497B2FD75}"/>
              </a:ext>
            </a:extLst>
          </p:cNvPr>
          <p:cNvGrpSpPr/>
          <p:nvPr/>
        </p:nvGrpSpPr>
        <p:grpSpPr>
          <a:xfrm>
            <a:off x="5052282" y="2687003"/>
            <a:ext cx="2916943" cy="338554"/>
            <a:chOff x="670395" y="2665845"/>
            <a:chExt cx="2916943" cy="338554"/>
          </a:xfrm>
        </p:grpSpPr>
        <p:sp>
          <p:nvSpPr>
            <p:cNvPr id="29" name="テキスト ボックス 28">
              <a:extLst>
                <a:ext uri="{FF2B5EF4-FFF2-40B4-BE49-F238E27FC236}">
                  <a16:creationId xmlns:a16="http://schemas.microsoft.com/office/drawing/2014/main" id="{D16A215E-0327-48F6-BE16-C52D221E8947}"/>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30" name="テキスト ボックス 29">
              <a:extLst>
                <a:ext uri="{FF2B5EF4-FFF2-40B4-BE49-F238E27FC236}">
                  <a16:creationId xmlns:a16="http://schemas.microsoft.com/office/drawing/2014/main" id="{4BC74910-9A8B-4F57-AE6D-97C18D5A7CC0}"/>
                </a:ext>
              </a:extLst>
            </p:cNvPr>
            <p:cNvSpPr txBox="1"/>
            <p:nvPr/>
          </p:nvSpPr>
          <p:spPr>
            <a:xfrm>
              <a:off x="2365529"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1615466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屋外, 草, フィールド, 写真 が含まれている画像&#10;&#10;自動的に生成された説明">
            <a:extLst>
              <a:ext uri="{FF2B5EF4-FFF2-40B4-BE49-F238E27FC236}">
                <a16:creationId xmlns:a16="http://schemas.microsoft.com/office/drawing/2014/main" id="{E99BD9D3-7130-46C5-AD7A-2DC454F9E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604" y="1796786"/>
            <a:ext cx="1569485" cy="1569485"/>
          </a:xfrm>
          <a:prstGeom prst="rect">
            <a:avLst/>
          </a:prstGeom>
        </p:spPr>
      </p:pic>
      <p:pic>
        <p:nvPicPr>
          <p:cNvPr id="8" name="図 7" descr="草の上に置いてある&#10;&#10;低い精度で自動的に生成された説明">
            <a:extLst>
              <a:ext uri="{FF2B5EF4-FFF2-40B4-BE49-F238E27FC236}">
                <a16:creationId xmlns:a16="http://schemas.microsoft.com/office/drawing/2014/main" id="{82094A37-65C6-4C84-A87D-21160E2D95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075" y="1807796"/>
            <a:ext cx="1569484" cy="1569484"/>
          </a:xfrm>
          <a:prstGeom prst="rect">
            <a:avLst/>
          </a:prstGeom>
        </p:spPr>
      </p:pic>
      <p:pic>
        <p:nvPicPr>
          <p:cNvPr id="4" name="図 3" descr="グラフ が含まれている画像&#10;&#10;自動的に生成された説明">
            <a:extLst>
              <a:ext uri="{FF2B5EF4-FFF2-40B4-BE49-F238E27FC236}">
                <a16:creationId xmlns:a16="http://schemas.microsoft.com/office/drawing/2014/main" id="{05766E06-C092-4AC5-90B5-DD248DE2E016}"/>
              </a:ext>
            </a:extLst>
          </p:cNvPr>
          <p:cNvPicPr>
            <a:picLocks noChangeAspect="1"/>
          </p:cNvPicPr>
          <p:nvPr/>
        </p:nvPicPr>
        <p:blipFill rotWithShape="1">
          <a:blip r:embed="rId5">
            <a:extLst>
              <a:ext uri="{28A0092B-C50C-407E-A947-70E740481C1C}">
                <a14:useLocalDpi xmlns:a14="http://schemas.microsoft.com/office/drawing/2010/main" val="0"/>
              </a:ext>
            </a:extLst>
          </a:blip>
          <a:srcRect l="942" t="4492" r="17467" b="1338"/>
          <a:stretch/>
        </p:blipFill>
        <p:spPr>
          <a:xfrm>
            <a:off x="4162297" y="3864218"/>
            <a:ext cx="4196555" cy="255795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46</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699318" y="2413145"/>
            <a:ext cx="1737976" cy="400110"/>
          </a:xfrm>
          <a:prstGeom prst="rect">
            <a:avLst/>
          </a:prstGeom>
          <a:noFill/>
        </p:spPr>
        <p:txBody>
          <a:bodyPr wrap="none" rtlCol="0">
            <a:spAutoFit/>
          </a:bodyPr>
          <a:lstStyle/>
          <a:p>
            <a:r>
              <a:rPr kumimoji="1" lang="en-US" altLang="ja-JP" sz="2000" dirty="0"/>
              <a:t>CAE (</a:t>
            </a:r>
            <a:r>
              <a:rPr lang="en-US" altLang="ja-JP" sz="2000" dirty="0" err="1"/>
              <a:t>sssNet</a:t>
            </a:r>
            <a:r>
              <a:rPr kumimoji="1" lang="en-US" altLang="ja-JP" sz="2000" dirty="0"/>
              <a:t>)</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528878052"/>
              </p:ext>
            </p:extLst>
          </p:nvPr>
        </p:nvGraphicFramePr>
        <p:xfrm>
          <a:off x="796674" y="3948132"/>
          <a:ext cx="2824350"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1003937">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705224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男, グリーン, 板, 立つ が含まれている画像&#10;&#10;自動的に生成された説明">
            <a:extLst>
              <a:ext uri="{FF2B5EF4-FFF2-40B4-BE49-F238E27FC236}">
                <a16:creationId xmlns:a16="http://schemas.microsoft.com/office/drawing/2014/main" id="{85902364-4031-4EFF-B76C-A5BDA5688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09" y="4094478"/>
            <a:ext cx="3422497" cy="1709233"/>
          </a:xfrm>
          <a:prstGeom prst="rect">
            <a:avLst/>
          </a:prstGeom>
        </p:spPr>
      </p:pic>
      <p:pic>
        <p:nvPicPr>
          <p:cNvPr id="12" name="図 11" descr="屋外, 立つ, ストリート, 座る が含まれている画像&#10;&#10;自動的に生成された説明">
            <a:extLst>
              <a:ext uri="{FF2B5EF4-FFF2-40B4-BE49-F238E27FC236}">
                <a16:creationId xmlns:a16="http://schemas.microsoft.com/office/drawing/2014/main" id="{CFEA0396-F721-42B7-B117-D0CF9F8DC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03" y="4094478"/>
            <a:ext cx="3430531" cy="1713245"/>
          </a:xfrm>
          <a:prstGeom prst="rect">
            <a:avLst/>
          </a:prstGeom>
        </p:spPr>
      </p:pic>
      <p:pic>
        <p:nvPicPr>
          <p:cNvPr id="9" name="図 8" descr="写真, フィールド, 古い, 男 が含まれている画像&#10;&#10;自動的に生成された説明">
            <a:extLst>
              <a:ext uri="{FF2B5EF4-FFF2-40B4-BE49-F238E27FC236}">
                <a16:creationId xmlns:a16="http://schemas.microsoft.com/office/drawing/2014/main" id="{84178D0A-0A78-4113-83C2-5C3195DC9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770" y="1306850"/>
            <a:ext cx="3422497" cy="1709233"/>
          </a:xfrm>
          <a:prstGeom prst="rect">
            <a:avLst/>
          </a:prstGeom>
        </p:spPr>
      </p:pic>
      <p:pic>
        <p:nvPicPr>
          <p:cNvPr id="5" name="図 4" descr="雪が積もっている&#10;&#10;中程度の精度で自動的に生成された説明">
            <a:extLst>
              <a:ext uri="{FF2B5EF4-FFF2-40B4-BE49-F238E27FC236}">
                <a16:creationId xmlns:a16="http://schemas.microsoft.com/office/drawing/2014/main" id="{06C9A066-A524-4E4C-83AC-51EA5F8E2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197" y="1304553"/>
            <a:ext cx="3430531" cy="1713245"/>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47</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5125506" cy="461665"/>
          </a:xfrm>
          <a:prstGeom prst="rect">
            <a:avLst/>
          </a:prstGeom>
          <a:noFill/>
        </p:spPr>
        <p:txBody>
          <a:bodyPr wrap="none" rtlCol="0">
            <a:spAutoFit/>
          </a:bodyPr>
          <a:lstStyle/>
          <a:p>
            <a:r>
              <a:rPr kumimoji="1" lang="en-US" altLang="ja-JP" sz="2400" dirty="0" err="1"/>
              <a:t>CAE_SegNet</a:t>
            </a:r>
            <a:r>
              <a:rPr kumimoji="1" lang="en-US" altLang="ja-JP" sz="2400" dirty="0"/>
              <a:t> Based (Negative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67752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665337"/>
            <a:ext cx="2918685" cy="338554"/>
            <a:chOff x="5041486" y="2641461"/>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3694838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動物, 座る, 小さい, 猫 が含まれている画像&#10;&#10;自動的に生成された説明">
            <a:extLst>
              <a:ext uri="{FF2B5EF4-FFF2-40B4-BE49-F238E27FC236}">
                <a16:creationId xmlns:a16="http://schemas.microsoft.com/office/drawing/2014/main" id="{241B6720-BE26-4BCD-BD8D-A0250B539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909" y="4108508"/>
            <a:ext cx="3422496" cy="1709233"/>
          </a:xfrm>
          <a:prstGeom prst="rect">
            <a:avLst/>
          </a:prstGeom>
        </p:spPr>
      </p:pic>
      <p:pic>
        <p:nvPicPr>
          <p:cNvPr id="11" name="図 10" descr="鳥, 覆い, 丘, 男 が含まれている画像&#10;&#10;自動的に生成された説明">
            <a:extLst>
              <a:ext uri="{FF2B5EF4-FFF2-40B4-BE49-F238E27FC236}">
                <a16:creationId xmlns:a16="http://schemas.microsoft.com/office/drawing/2014/main" id="{53642DCA-917F-4B89-ABC9-6ED6365C7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25" y="4094477"/>
            <a:ext cx="3422498" cy="1709233"/>
          </a:xfrm>
          <a:prstGeom prst="rect">
            <a:avLst/>
          </a:prstGeom>
        </p:spPr>
      </p:pic>
      <p:pic>
        <p:nvPicPr>
          <p:cNvPr id="8" name="図 7" descr="山々の黒い影&#10;&#10;自動的に生成された説明">
            <a:extLst>
              <a:ext uri="{FF2B5EF4-FFF2-40B4-BE49-F238E27FC236}">
                <a16:creationId xmlns:a16="http://schemas.microsoft.com/office/drawing/2014/main" id="{99294060-F0A7-4810-B3C7-3209A50AC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645" y="1304486"/>
            <a:ext cx="3407762" cy="1701874"/>
          </a:xfrm>
          <a:prstGeom prst="rect">
            <a:avLst/>
          </a:prstGeom>
        </p:spPr>
      </p:pic>
      <p:pic>
        <p:nvPicPr>
          <p:cNvPr id="4" name="図 3" descr="フィールド が含まれている画像&#10;&#10;自動的に生成された説明">
            <a:extLst>
              <a:ext uri="{FF2B5EF4-FFF2-40B4-BE49-F238E27FC236}">
                <a16:creationId xmlns:a16="http://schemas.microsoft.com/office/drawing/2014/main" id="{9CEB1DD5-4135-4DF3-A33C-E52897CD4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225" y="1304486"/>
            <a:ext cx="3422497" cy="170923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48</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4987647" cy="461665"/>
          </a:xfrm>
          <a:prstGeom prst="rect">
            <a:avLst/>
          </a:prstGeom>
          <a:noFill/>
        </p:spPr>
        <p:txBody>
          <a:bodyPr wrap="none" rtlCol="0">
            <a:spAutoFit/>
          </a:bodyPr>
          <a:lstStyle/>
          <a:p>
            <a:r>
              <a:rPr kumimoji="1" lang="en-US" altLang="ja-JP" sz="2400" dirty="0" err="1"/>
              <a:t>CAE_SegNet</a:t>
            </a:r>
            <a:r>
              <a:rPr kumimoji="1" lang="en-US" altLang="ja-JP" sz="2400" dirty="0"/>
              <a:t> Based (Positive Test)</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2079415" cy="400110"/>
          </a:xfrm>
          <a:prstGeom prst="rect">
            <a:avLst/>
          </a:prstGeom>
          <a:noFill/>
        </p:spPr>
        <p:txBody>
          <a:bodyPr wrap="none" rtlCol="0">
            <a:spAutoFit/>
          </a:bodyPr>
          <a:lstStyle/>
          <a:p>
            <a:r>
              <a:rPr kumimoji="1" lang="en-US" altLang="ja-JP" sz="2000" dirty="0" err="1"/>
              <a:t>test_</a:t>
            </a:r>
            <a:r>
              <a:rPr lang="en-US" altLang="ja-JP" sz="2000" dirty="0" err="1"/>
              <a:t>pos</a:t>
            </a:r>
            <a:r>
              <a:rPr kumimoji="1" lang="en-US" altLang="ja-JP" sz="2000" dirty="0"/>
              <a:t>_</a:t>
            </a:r>
            <a:r>
              <a:rPr lang="en-US" altLang="ja-JP" sz="2000" dirty="0"/>
              <a:t> 00002</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65337"/>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2008883" cy="400110"/>
          </a:xfrm>
          <a:prstGeom prst="rect">
            <a:avLst/>
          </a:prstGeom>
          <a:noFill/>
        </p:spPr>
        <p:txBody>
          <a:bodyPr wrap="none" rtlCol="0">
            <a:spAutoFit/>
          </a:bodyPr>
          <a:lstStyle/>
          <a:p>
            <a:r>
              <a:rPr kumimoji="1" lang="en-US" altLang="ja-JP" sz="2000" dirty="0"/>
              <a:t>test_</a:t>
            </a:r>
            <a:r>
              <a:rPr lang="en-US" altLang="ja-JP" sz="2000" dirty="0"/>
              <a:t>pos</a:t>
            </a:r>
            <a:r>
              <a:rPr kumimoji="1" lang="en-US" altLang="ja-JP" sz="2000" dirty="0"/>
              <a:t>_04396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665337"/>
            <a:ext cx="2918685" cy="338554"/>
            <a:chOff x="5041486" y="2641461"/>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2008883" cy="400110"/>
          </a:xfrm>
          <a:prstGeom prst="rect">
            <a:avLst/>
          </a:prstGeom>
          <a:noFill/>
        </p:spPr>
        <p:txBody>
          <a:bodyPr wrap="none" rtlCol="0">
            <a:spAutoFit/>
          </a:bodyPr>
          <a:lstStyle/>
          <a:p>
            <a:r>
              <a:rPr kumimoji="1" lang="en-US" altLang="ja-JP" sz="2000" dirty="0"/>
              <a:t>test_</a:t>
            </a:r>
            <a:r>
              <a:rPr lang="en-US" altLang="ja-JP" sz="2000" dirty="0"/>
              <a:t>pos</a:t>
            </a:r>
            <a:r>
              <a:rPr kumimoji="1" lang="en-US" altLang="ja-JP" sz="2000" dirty="0"/>
              <a:t>_</a:t>
            </a:r>
            <a:r>
              <a:rPr lang="en-US" altLang="ja-JP" sz="2000" dirty="0"/>
              <a:t>08790</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5448270"/>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2008883" cy="400110"/>
          </a:xfrm>
          <a:prstGeom prst="rect">
            <a:avLst/>
          </a:prstGeom>
          <a:noFill/>
        </p:spPr>
        <p:txBody>
          <a:bodyPr wrap="none" rtlCol="0">
            <a:spAutoFit/>
          </a:bodyPr>
          <a:lstStyle/>
          <a:p>
            <a:r>
              <a:rPr lang="en-US" altLang="ja-JP" sz="2000" dirty="0"/>
              <a:t>test_pos_17578</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160493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49</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44703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2597066"/>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2617596"/>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27" name="グループ化 26">
            <a:extLst>
              <a:ext uri="{FF2B5EF4-FFF2-40B4-BE49-F238E27FC236}">
                <a16:creationId xmlns:a16="http://schemas.microsoft.com/office/drawing/2014/main" id="{40D1F23E-1BD0-4C63-A5BC-9E490186AC41}"/>
              </a:ext>
            </a:extLst>
          </p:cNvPr>
          <p:cNvGrpSpPr/>
          <p:nvPr/>
        </p:nvGrpSpPr>
        <p:grpSpPr>
          <a:xfrm>
            <a:off x="658203" y="816370"/>
            <a:ext cx="3436525" cy="1801226"/>
            <a:chOff x="658203" y="816370"/>
            <a:chExt cx="3436525" cy="1801226"/>
          </a:xfrm>
        </p:grpSpPr>
        <p:pic>
          <p:nvPicPr>
            <p:cNvPr id="5" name="図 4" descr="雪が積もっている&#10;&#10;中程度の精度で自動的に生成された説明">
              <a:extLst>
                <a:ext uri="{FF2B5EF4-FFF2-40B4-BE49-F238E27FC236}">
                  <a16:creationId xmlns:a16="http://schemas.microsoft.com/office/drawing/2014/main" id="{06C9A066-A524-4E4C-83AC-51EA5F8E2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97" y="816873"/>
              <a:ext cx="3430531" cy="1713245"/>
            </a:xfrm>
            <a:prstGeom prst="rect">
              <a:avLst/>
            </a:prstGeom>
          </p:spPr>
        </p:pic>
        <p:pic>
          <p:nvPicPr>
            <p:cNvPr id="13" name="図 12" descr="コンピューターの画面&#10;&#10;中程度の精度で自動的に生成された説明">
              <a:extLst>
                <a:ext uri="{FF2B5EF4-FFF2-40B4-BE49-F238E27FC236}">
                  <a16:creationId xmlns:a16="http://schemas.microsoft.com/office/drawing/2014/main" id="{E69B7FFC-B619-4D8E-A7C8-B4BEA456DB47}"/>
                </a:ext>
              </a:extLst>
            </p:cNvPr>
            <p:cNvPicPr>
              <a:picLocks noChangeAspect="1"/>
            </p:cNvPicPr>
            <p:nvPr/>
          </p:nvPicPr>
          <p:blipFill rotWithShape="1">
            <a:blip r:embed="rId4">
              <a:extLst>
                <a:ext uri="{28A0092B-C50C-407E-A947-70E740481C1C}">
                  <a14:useLocalDpi xmlns:a14="http://schemas.microsoft.com/office/drawing/2010/main" val="0"/>
                </a:ext>
              </a:extLst>
            </a:blip>
            <a:srcRect l="19202" t="7835" r="19746" b="17658"/>
            <a:stretch/>
          </p:blipFill>
          <p:spPr>
            <a:xfrm>
              <a:off x="658204" y="816370"/>
              <a:ext cx="1721768" cy="1714058"/>
            </a:xfrm>
            <a:prstGeom prst="rect">
              <a:avLst/>
            </a:prstGeom>
          </p:spPr>
        </p:pic>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18984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3" name="楕円 22">
              <a:extLst>
                <a:ext uri="{FF2B5EF4-FFF2-40B4-BE49-F238E27FC236}">
                  <a16:creationId xmlns:a16="http://schemas.microsoft.com/office/drawing/2014/main" id="{77B2669F-A478-4C13-9D7C-E60D81EF4B84}"/>
                </a:ext>
              </a:extLst>
            </p:cNvPr>
            <p:cNvSpPr/>
            <p:nvPr/>
          </p:nvSpPr>
          <p:spPr>
            <a:xfrm>
              <a:off x="706926" y="115824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E16CC1F-1C93-4CA3-991E-1BB6235FFF68}"/>
                </a:ext>
              </a:extLst>
            </p:cNvPr>
            <p:cNvSpPr/>
            <p:nvPr/>
          </p:nvSpPr>
          <p:spPr>
            <a:xfrm>
              <a:off x="1397168" y="128016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744375BE-1CAD-4864-BB4A-FA29B21794CF}"/>
                </a:ext>
              </a:extLst>
            </p:cNvPr>
            <p:cNvSpPr/>
            <p:nvPr/>
          </p:nvSpPr>
          <p:spPr>
            <a:xfrm>
              <a:off x="2088804" y="125926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8731BDA-E15C-4CDA-BB67-BA49C5B596A0}"/>
                </a:ext>
              </a:extLst>
            </p:cNvPr>
            <p:cNvSpPr/>
            <p:nvPr/>
          </p:nvSpPr>
          <p:spPr>
            <a:xfrm>
              <a:off x="2136130" y="237375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F72045C9-669F-4C70-B77B-0138FC3588AD}"/>
                </a:ext>
              </a:extLst>
            </p:cNvPr>
            <p:cNvSpPr/>
            <p:nvPr/>
          </p:nvSpPr>
          <p:spPr>
            <a:xfrm>
              <a:off x="2436472" y="117079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87FA0ED7-A1C7-4017-AEBC-9A5D0492ED07}"/>
                </a:ext>
              </a:extLst>
            </p:cNvPr>
            <p:cNvSpPr/>
            <p:nvPr/>
          </p:nvSpPr>
          <p:spPr>
            <a:xfrm>
              <a:off x="3084174" y="1327439"/>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BFD2DC7D-4401-4A78-AD62-93516374B93C}"/>
                </a:ext>
              </a:extLst>
            </p:cNvPr>
            <p:cNvSpPr/>
            <p:nvPr/>
          </p:nvSpPr>
          <p:spPr>
            <a:xfrm>
              <a:off x="3818457" y="1264895"/>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6F170638-1BEF-4E5F-99A5-15034BD345A9}"/>
                </a:ext>
              </a:extLst>
            </p:cNvPr>
            <p:cNvSpPr/>
            <p:nvPr/>
          </p:nvSpPr>
          <p:spPr>
            <a:xfrm>
              <a:off x="3836854" y="2371345"/>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9020725D-DC83-43A5-81F7-B4D694E14550}"/>
              </a:ext>
            </a:extLst>
          </p:cNvPr>
          <p:cNvGrpSpPr/>
          <p:nvPr/>
        </p:nvGrpSpPr>
        <p:grpSpPr>
          <a:xfrm>
            <a:off x="5042770" y="416763"/>
            <a:ext cx="3422497" cy="2111640"/>
            <a:chOff x="5042770" y="416763"/>
            <a:chExt cx="3422497" cy="2111640"/>
          </a:xfrm>
        </p:grpSpPr>
        <p:pic>
          <p:nvPicPr>
            <p:cNvPr id="9" name="図 8" descr="写真, フィールド, 古い, 男 が含まれている画像&#10;&#10;自動的に生成された説明">
              <a:extLst>
                <a:ext uri="{FF2B5EF4-FFF2-40B4-BE49-F238E27FC236}">
                  <a16:creationId xmlns:a16="http://schemas.microsoft.com/office/drawing/2014/main" id="{84178D0A-0A78-4113-83C2-5C3195DC9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2770" y="819170"/>
              <a:ext cx="3422497" cy="1709233"/>
            </a:xfrm>
            <a:prstGeom prst="rect">
              <a:avLst/>
            </a:prstGeom>
          </p:spPr>
        </p:pic>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41676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pic>
          <p:nvPicPr>
            <p:cNvPr id="18" name="図 17" descr="敷物 が含まれている画像&#10;&#10;自動的に生成された説明">
              <a:extLst>
                <a:ext uri="{FF2B5EF4-FFF2-40B4-BE49-F238E27FC236}">
                  <a16:creationId xmlns:a16="http://schemas.microsoft.com/office/drawing/2014/main" id="{9C9D031A-65FB-414F-BAC4-A04906639E14}"/>
                </a:ext>
              </a:extLst>
            </p:cNvPr>
            <p:cNvPicPr>
              <a:picLocks noChangeAspect="1"/>
            </p:cNvPicPr>
            <p:nvPr/>
          </p:nvPicPr>
          <p:blipFill rotWithShape="1">
            <a:blip r:embed="rId6">
              <a:extLst>
                <a:ext uri="{28A0092B-C50C-407E-A947-70E740481C1C}">
                  <a14:useLocalDpi xmlns:a14="http://schemas.microsoft.com/office/drawing/2010/main" val="0"/>
                </a:ext>
              </a:extLst>
            </a:blip>
            <a:srcRect l="18717" t="7712" r="19885" b="17916"/>
            <a:stretch/>
          </p:blipFill>
          <p:spPr>
            <a:xfrm>
              <a:off x="5048953" y="816370"/>
              <a:ext cx="1720346" cy="1699841"/>
            </a:xfrm>
            <a:prstGeom prst="rect">
              <a:avLst/>
            </a:prstGeom>
          </p:spPr>
        </p:pic>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177657"/>
              <a:ext cx="2918685" cy="338554"/>
              <a:chOff x="5041486" y="2641461"/>
              <a:chExt cx="29186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383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5" name="フリーフォーム: 図形 24">
              <a:extLst>
                <a:ext uri="{FF2B5EF4-FFF2-40B4-BE49-F238E27FC236}">
                  <a16:creationId xmlns:a16="http://schemas.microsoft.com/office/drawing/2014/main" id="{F4EA64A9-24F9-48BB-B6AB-4882C586A3A1}"/>
                </a:ext>
              </a:extLst>
            </p:cNvPr>
            <p:cNvSpPr/>
            <p:nvPr/>
          </p:nvSpPr>
          <p:spPr>
            <a:xfrm>
              <a:off x="5462016" y="1463040"/>
              <a:ext cx="414528" cy="524256"/>
            </a:xfrm>
            <a:custGeom>
              <a:avLst/>
              <a:gdLst>
                <a:gd name="connsiteX0" fmla="*/ 121920 w 414528"/>
                <a:gd name="connsiteY0" fmla="*/ 524256 h 524256"/>
                <a:gd name="connsiteX1" fmla="*/ 0 w 414528"/>
                <a:gd name="connsiteY1" fmla="*/ 426720 h 524256"/>
                <a:gd name="connsiteX2" fmla="*/ 158496 w 414528"/>
                <a:gd name="connsiteY2" fmla="*/ 268224 h 524256"/>
                <a:gd name="connsiteX3" fmla="*/ 109728 w 414528"/>
                <a:gd name="connsiteY3" fmla="*/ 36576 h 524256"/>
                <a:gd name="connsiteX4" fmla="*/ 316992 w 414528"/>
                <a:gd name="connsiteY4" fmla="*/ 0 h 524256"/>
                <a:gd name="connsiteX5" fmla="*/ 414528 w 414528"/>
                <a:gd name="connsiteY5" fmla="*/ 329184 h 524256"/>
                <a:gd name="connsiteX6" fmla="*/ 121920 w 414528"/>
                <a:gd name="connsiteY6" fmla="*/ 524256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528" h="524256">
                  <a:moveTo>
                    <a:pt x="121920" y="524256"/>
                  </a:moveTo>
                  <a:lnTo>
                    <a:pt x="0" y="426720"/>
                  </a:lnTo>
                  <a:lnTo>
                    <a:pt x="158496" y="268224"/>
                  </a:lnTo>
                  <a:lnTo>
                    <a:pt x="109728" y="36576"/>
                  </a:lnTo>
                  <a:lnTo>
                    <a:pt x="316992" y="0"/>
                  </a:lnTo>
                  <a:lnTo>
                    <a:pt x="414528" y="329184"/>
                  </a:lnTo>
                  <a:lnTo>
                    <a:pt x="121920" y="524256"/>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116BB875-18A4-476A-BE71-C39BD18F9867}"/>
                </a:ext>
              </a:extLst>
            </p:cNvPr>
            <p:cNvSpPr/>
            <p:nvPr/>
          </p:nvSpPr>
          <p:spPr>
            <a:xfrm>
              <a:off x="7182362" y="1458926"/>
              <a:ext cx="414528" cy="524256"/>
            </a:xfrm>
            <a:custGeom>
              <a:avLst/>
              <a:gdLst>
                <a:gd name="connsiteX0" fmla="*/ 121920 w 414528"/>
                <a:gd name="connsiteY0" fmla="*/ 524256 h 524256"/>
                <a:gd name="connsiteX1" fmla="*/ 0 w 414528"/>
                <a:gd name="connsiteY1" fmla="*/ 426720 h 524256"/>
                <a:gd name="connsiteX2" fmla="*/ 158496 w 414528"/>
                <a:gd name="connsiteY2" fmla="*/ 268224 h 524256"/>
                <a:gd name="connsiteX3" fmla="*/ 109728 w 414528"/>
                <a:gd name="connsiteY3" fmla="*/ 36576 h 524256"/>
                <a:gd name="connsiteX4" fmla="*/ 316992 w 414528"/>
                <a:gd name="connsiteY4" fmla="*/ 0 h 524256"/>
                <a:gd name="connsiteX5" fmla="*/ 414528 w 414528"/>
                <a:gd name="connsiteY5" fmla="*/ 329184 h 524256"/>
                <a:gd name="connsiteX6" fmla="*/ 121920 w 414528"/>
                <a:gd name="connsiteY6" fmla="*/ 524256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528" h="524256">
                  <a:moveTo>
                    <a:pt x="121920" y="524256"/>
                  </a:moveTo>
                  <a:lnTo>
                    <a:pt x="0" y="426720"/>
                  </a:lnTo>
                  <a:lnTo>
                    <a:pt x="158496" y="268224"/>
                  </a:lnTo>
                  <a:lnTo>
                    <a:pt x="109728" y="36576"/>
                  </a:lnTo>
                  <a:lnTo>
                    <a:pt x="316992" y="0"/>
                  </a:lnTo>
                  <a:lnTo>
                    <a:pt x="414528" y="329184"/>
                  </a:lnTo>
                  <a:lnTo>
                    <a:pt x="121920" y="524256"/>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7908C1EE-833F-4412-8216-E73EC39E5E4E}"/>
                </a:ext>
              </a:extLst>
            </p:cNvPr>
            <p:cNvSpPr/>
            <p:nvPr/>
          </p:nvSpPr>
          <p:spPr>
            <a:xfrm>
              <a:off x="5944697" y="105402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8B9B356-BCED-41B8-90F9-95A4014F4122}"/>
                </a:ext>
              </a:extLst>
            </p:cNvPr>
            <p:cNvSpPr/>
            <p:nvPr/>
          </p:nvSpPr>
          <p:spPr>
            <a:xfrm>
              <a:off x="7674323" y="1058349"/>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グループ化 28">
            <a:extLst>
              <a:ext uri="{FF2B5EF4-FFF2-40B4-BE49-F238E27FC236}">
                <a16:creationId xmlns:a16="http://schemas.microsoft.com/office/drawing/2014/main" id="{ED342F38-6916-4272-9539-252DEEBDD929}"/>
              </a:ext>
            </a:extLst>
          </p:cNvPr>
          <p:cNvGrpSpPr/>
          <p:nvPr/>
        </p:nvGrpSpPr>
        <p:grpSpPr>
          <a:xfrm>
            <a:off x="658203" y="2985006"/>
            <a:ext cx="3462486" cy="1723107"/>
            <a:chOff x="658203" y="2985006"/>
            <a:chExt cx="3462486" cy="1723107"/>
          </a:xfrm>
        </p:grpSpPr>
        <p:pic>
          <p:nvPicPr>
            <p:cNvPr id="12" name="図 11" descr="屋外, 立つ, ストリート, 座る が含まれている画像&#10;&#10;自動的に生成された説明">
              <a:extLst>
                <a:ext uri="{FF2B5EF4-FFF2-40B4-BE49-F238E27FC236}">
                  <a16:creationId xmlns:a16="http://schemas.microsoft.com/office/drawing/2014/main" id="{CFEA0396-F721-42B7-B117-D0CF9F8DC1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203" y="2985006"/>
              <a:ext cx="3430531" cy="1713245"/>
            </a:xfrm>
            <a:prstGeom prst="rect">
              <a:avLst/>
            </a:prstGeom>
          </p:spPr>
        </p:pic>
        <p:pic>
          <p:nvPicPr>
            <p:cNvPr id="20" name="図 19" descr="絵と文字の加工写真&#10;&#10;低い精度で自動的に生成された説明">
              <a:extLst>
                <a:ext uri="{FF2B5EF4-FFF2-40B4-BE49-F238E27FC236}">
                  <a16:creationId xmlns:a16="http://schemas.microsoft.com/office/drawing/2014/main" id="{454AEF30-BE55-4077-BBEB-390373E1C854}"/>
                </a:ext>
              </a:extLst>
            </p:cNvPr>
            <p:cNvPicPr>
              <a:picLocks noChangeAspect="1"/>
            </p:cNvPicPr>
            <p:nvPr/>
          </p:nvPicPr>
          <p:blipFill rotWithShape="1">
            <a:blip r:embed="rId8">
              <a:extLst>
                <a:ext uri="{28A0092B-C50C-407E-A947-70E740481C1C}">
                  <a14:useLocalDpi xmlns:a14="http://schemas.microsoft.com/office/drawing/2010/main" val="0"/>
                </a:ext>
              </a:extLst>
            </a:blip>
            <a:srcRect l="19474" t="7843" r="19496" b="17202"/>
            <a:stretch/>
          </p:blipFill>
          <p:spPr>
            <a:xfrm>
              <a:off x="660014" y="2985006"/>
              <a:ext cx="1719958" cy="1723107"/>
            </a:xfrm>
            <a:prstGeom prst="rect">
              <a:avLst/>
            </a:prstGeom>
          </p:spPr>
        </p:pic>
        <p:grpSp>
          <p:nvGrpSpPr>
            <p:cNvPr id="61" name="グループ化 60">
              <a:extLst>
                <a:ext uri="{FF2B5EF4-FFF2-40B4-BE49-F238E27FC236}">
                  <a16:creationId xmlns:a16="http://schemas.microsoft.com/office/drawing/2014/main" id="{6A050677-7EDF-47A6-9F6F-61BD47DD5846}"/>
                </a:ext>
              </a:extLst>
            </p:cNvPr>
            <p:cNvGrpSpPr/>
            <p:nvPr/>
          </p:nvGrpSpPr>
          <p:grpSpPr>
            <a:xfrm>
              <a:off x="670903" y="4338798"/>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6" name="フリーフォーム: 図形 25">
              <a:extLst>
                <a:ext uri="{FF2B5EF4-FFF2-40B4-BE49-F238E27FC236}">
                  <a16:creationId xmlns:a16="http://schemas.microsoft.com/office/drawing/2014/main" id="{D3B2172D-FA42-427D-B1AD-1932B456B2E9}"/>
                </a:ext>
              </a:extLst>
            </p:cNvPr>
            <p:cNvSpPr/>
            <p:nvPr/>
          </p:nvSpPr>
          <p:spPr>
            <a:xfrm>
              <a:off x="890016" y="3145536"/>
              <a:ext cx="829056" cy="1011936"/>
            </a:xfrm>
            <a:custGeom>
              <a:avLst/>
              <a:gdLst>
                <a:gd name="connsiteX0" fmla="*/ 353568 w 829056"/>
                <a:gd name="connsiteY0" fmla="*/ 0 h 1011936"/>
                <a:gd name="connsiteX1" fmla="*/ 268224 w 829056"/>
                <a:gd name="connsiteY1" fmla="*/ 12192 h 1011936"/>
                <a:gd name="connsiteX2" fmla="*/ 219456 w 829056"/>
                <a:gd name="connsiteY2" fmla="*/ 97536 h 1011936"/>
                <a:gd name="connsiteX3" fmla="*/ 207264 w 829056"/>
                <a:gd name="connsiteY3" fmla="*/ 341376 h 1011936"/>
                <a:gd name="connsiteX4" fmla="*/ 97536 w 829056"/>
                <a:gd name="connsiteY4" fmla="*/ 353568 h 1011936"/>
                <a:gd name="connsiteX5" fmla="*/ 60960 w 829056"/>
                <a:gd name="connsiteY5" fmla="*/ 377952 h 1011936"/>
                <a:gd name="connsiteX6" fmla="*/ 24384 w 829056"/>
                <a:gd name="connsiteY6" fmla="*/ 390144 h 1011936"/>
                <a:gd name="connsiteX7" fmla="*/ 12192 w 829056"/>
                <a:gd name="connsiteY7" fmla="*/ 463296 h 1011936"/>
                <a:gd name="connsiteX8" fmla="*/ 0 w 829056"/>
                <a:gd name="connsiteY8" fmla="*/ 499872 h 1011936"/>
                <a:gd name="connsiteX9" fmla="*/ 12192 w 829056"/>
                <a:gd name="connsiteY9" fmla="*/ 865632 h 1011936"/>
                <a:gd name="connsiteX10" fmla="*/ 48768 w 829056"/>
                <a:gd name="connsiteY10" fmla="*/ 938784 h 1011936"/>
                <a:gd name="connsiteX11" fmla="*/ 182880 w 829056"/>
                <a:gd name="connsiteY11" fmla="*/ 987552 h 1011936"/>
                <a:gd name="connsiteX12" fmla="*/ 292608 w 829056"/>
                <a:gd name="connsiteY12" fmla="*/ 1011936 h 1011936"/>
                <a:gd name="connsiteX13" fmla="*/ 451104 w 829056"/>
                <a:gd name="connsiteY13" fmla="*/ 987552 h 1011936"/>
                <a:gd name="connsiteX14" fmla="*/ 499872 w 829056"/>
                <a:gd name="connsiteY14" fmla="*/ 902208 h 1011936"/>
                <a:gd name="connsiteX15" fmla="*/ 560832 w 829056"/>
                <a:gd name="connsiteY15" fmla="*/ 865632 h 1011936"/>
                <a:gd name="connsiteX16" fmla="*/ 597408 w 829056"/>
                <a:gd name="connsiteY16" fmla="*/ 853440 h 1011936"/>
                <a:gd name="connsiteX17" fmla="*/ 646176 w 829056"/>
                <a:gd name="connsiteY17" fmla="*/ 829056 h 1011936"/>
                <a:gd name="connsiteX18" fmla="*/ 755904 w 829056"/>
                <a:gd name="connsiteY18" fmla="*/ 780288 h 1011936"/>
                <a:gd name="connsiteX19" fmla="*/ 792480 w 829056"/>
                <a:gd name="connsiteY19" fmla="*/ 694944 h 1011936"/>
                <a:gd name="connsiteX20" fmla="*/ 829056 w 829056"/>
                <a:gd name="connsiteY20" fmla="*/ 597408 h 1011936"/>
                <a:gd name="connsiteX21" fmla="*/ 719328 w 829056"/>
                <a:gd name="connsiteY21" fmla="*/ 353568 h 1011936"/>
                <a:gd name="connsiteX22" fmla="*/ 670560 w 829056"/>
                <a:gd name="connsiteY22" fmla="*/ 316992 h 1011936"/>
                <a:gd name="connsiteX23" fmla="*/ 633984 w 829056"/>
                <a:gd name="connsiteY23" fmla="*/ 292608 h 1011936"/>
                <a:gd name="connsiteX24" fmla="*/ 573024 w 829056"/>
                <a:gd name="connsiteY24" fmla="*/ 280416 h 1011936"/>
                <a:gd name="connsiteX25" fmla="*/ 499872 w 829056"/>
                <a:gd name="connsiteY25" fmla="*/ 195072 h 1011936"/>
                <a:gd name="connsiteX26" fmla="*/ 438912 w 829056"/>
                <a:gd name="connsiteY26" fmla="*/ 109728 h 1011936"/>
                <a:gd name="connsiteX27" fmla="*/ 377952 w 829056"/>
                <a:gd name="connsiteY27" fmla="*/ 0 h 1011936"/>
                <a:gd name="connsiteX28" fmla="*/ 353568 w 829056"/>
                <a:gd name="connsiteY28"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9056" h="1011936">
                  <a:moveTo>
                    <a:pt x="353568" y="0"/>
                  </a:moveTo>
                  <a:cubicBezTo>
                    <a:pt x="325120" y="4064"/>
                    <a:pt x="294484" y="521"/>
                    <a:pt x="268224" y="12192"/>
                  </a:cubicBezTo>
                  <a:cubicBezTo>
                    <a:pt x="257146" y="17116"/>
                    <a:pt x="221385" y="93679"/>
                    <a:pt x="219456" y="97536"/>
                  </a:cubicBezTo>
                  <a:cubicBezTo>
                    <a:pt x="215392" y="178816"/>
                    <a:pt x="242253" y="267900"/>
                    <a:pt x="207264" y="341376"/>
                  </a:cubicBezTo>
                  <a:cubicBezTo>
                    <a:pt x="191442" y="374602"/>
                    <a:pt x="133238" y="344642"/>
                    <a:pt x="97536" y="353568"/>
                  </a:cubicBezTo>
                  <a:cubicBezTo>
                    <a:pt x="83321" y="357122"/>
                    <a:pt x="74066" y="371399"/>
                    <a:pt x="60960" y="377952"/>
                  </a:cubicBezTo>
                  <a:cubicBezTo>
                    <a:pt x="49465" y="383699"/>
                    <a:pt x="36576" y="386080"/>
                    <a:pt x="24384" y="390144"/>
                  </a:cubicBezTo>
                  <a:cubicBezTo>
                    <a:pt x="20320" y="414528"/>
                    <a:pt x="17555" y="439164"/>
                    <a:pt x="12192" y="463296"/>
                  </a:cubicBezTo>
                  <a:cubicBezTo>
                    <a:pt x="9404" y="475841"/>
                    <a:pt x="0" y="487021"/>
                    <a:pt x="0" y="499872"/>
                  </a:cubicBezTo>
                  <a:cubicBezTo>
                    <a:pt x="0" y="621860"/>
                    <a:pt x="4812" y="743868"/>
                    <a:pt x="12192" y="865632"/>
                  </a:cubicBezTo>
                  <a:cubicBezTo>
                    <a:pt x="13253" y="883132"/>
                    <a:pt x="35230" y="929114"/>
                    <a:pt x="48768" y="938784"/>
                  </a:cubicBezTo>
                  <a:cubicBezTo>
                    <a:pt x="62809" y="948813"/>
                    <a:pt x="172097" y="984317"/>
                    <a:pt x="182880" y="987552"/>
                  </a:cubicBezTo>
                  <a:cubicBezTo>
                    <a:pt x="217316" y="997883"/>
                    <a:pt x="257804" y="1004975"/>
                    <a:pt x="292608" y="1011936"/>
                  </a:cubicBezTo>
                  <a:cubicBezTo>
                    <a:pt x="345440" y="1003808"/>
                    <a:pt x="400393" y="1004456"/>
                    <a:pt x="451104" y="987552"/>
                  </a:cubicBezTo>
                  <a:cubicBezTo>
                    <a:pt x="462668" y="983697"/>
                    <a:pt x="497341" y="904739"/>
                    <a:pt x="499872" y="902208"/>
                  </a:cubicBezTo>
                  <a:cubicBezTo>
                    <a:pt x="516628" y="885452"/>
                    <a:pt x="539637" y="876230"/>
                    <a:pt x="560832" y="865632"/>
                  </a:cubicBezTo>
                  <a:cubicBezTo>
                    <a:pt x="572327" y="859885"/>
                    <a:pt x="585596" y="858502"/>
                    <a:pt x="597408" y="853440"/>
                  </a:cubicBezTo>
                  <a:cubicBezTo>
                    <a:pt x="614113" y="846281"/>
                    <a:pt x="629301" y="835806"/>
                    <a:pt x="646176" y="829056"/>
                  </a:cubicBezTo>
                  <a:cubicBezTo>
                    <a:pt x="754992" y="785529"/>
                    <a:pt x="685535" y="827201"/>
                    <a:pt x="755904" y="780288"/>
                  </a:cubicBezTo>
                  <a:cubicBezTo>
                    <a:pt x="836776" y="618545"/>
                    <a:pt x="738662" y="820520"/>
                    <a:pt x="792480" y="694944"/>
                  </a:cubicBezTo>
                  <a:cubicBezTo>
                    <a:pt x="830733" y="605687"/>
                    <a:pt x="806578" y="687320"/>
                    <a:pt x="829056" y="597408"/>
                  </a:cubicBezTo>
                  <a:cubicBezTo>
                    <a:pt x="809034" y="530669"/>
                    <a:pt x="780607" y="399527"/>
                    <a:pt x="719328" y="353568"/>
                  </a:cubicBezTo>
                  <a:cubicBezTo>
                    <a:pt x="703072" y="341376"/>
                    <a:pt x="687095" y="328803"/>
                    <a:pt x="670560" y="316992"/>
                  </a:cubicBezTo>
                  <a:cubicBezTo>
                    <a:pt x="658636" y="308475"/>
                    <a:pt x="647704" y="297753"/>
                    <a:pt x="633984" y="292608"/>
                  </a:cubicBezTo>
                  <a:cubicBezTo>
                    <a:pt x="614581" y="285332"/>
                    <a:pt x="593344" y="284480"/>
                    <a:pt x="573024" y="280416"/>
                  </a:cubicBezTo>
                  <a:cubicBezTo>
                    <a:pt x="511275" y="239250"/>
                    <a:pt x="552810" y="274479"/>
                    <a:pt x="499872" y="195072"/>
                  </a:cubicBezTo>
                  <a:cubicBezTo>
                    <a:pt x="488827" y="178504"/>
                    <a:pt x="449817" y="131538"/>
                    <a:pt x="438912" y="109728"/>
                  </a:cubicBezTo>
                  <a:cubicBezTo>
                    <a:pt x="425107" y="82118"/>
                    <a:pt x="416394" y="0"/>
                    <a:pt x="377952" y="0"/>
                  </a:cubicBezTo>
                  <a:lnTo>
                    <a:pt x="353568"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フリーフォーム: 図形 64">
              <a:extLst>
                <a:ext uri="{FF2B5EF4-FFF2-40B4-BE49-F238E27FC236}">
                  <a16:creationId xmlns:a16="http://schemas.microsoft.com/office/drawing/2014/main" id="{34FD089A-0D17-4969-A9A1-6FB2F82A9CF2}"/>
                </a:ext>
              </a:extLst>
            </p:cNvPr>
            <p:cNvSpPr/>
            <p:nvPr/>
          </p:nvSpPr>
          <p:spPr>
            <a:xfrm>
              <a:off x="2578128" y="3136966"/>
              <a:ext cx="829056" cy="1011936"/>
            </a:xfrm>
            <a:custGeom>
              <a:avLst/>
              <a:gdLst>
                <a:gd name="connsiteX0" fmla="*/ 353568 w 829056"/>
                <a:gd name="connsiteY0" fmla="*/ 0 h 1011936"/>
                <a:gd name="connsiteX1" fmla="*/ 268224 w 829056"/>
                <a:gd name="connsiteY1" fmla="*/ 12192 h 1011936"/>
                <a:gd name="connsiteX2" fmla="*/ 219456 w 829056"/>
                <a:gd name="connsiteY2" fmla="*/ 97536 h 1011936"/>
                <a:gd name="connsiteX3" fmla="*/ 207264 w 829056"/>
                <a:gd name="connsiteY3" fmla="*/ 341376 h 1011936"/>
                <a:gd name="connsiteX4" fmla="*/ 97536 w 829056"/>
                <a:gd name="connsiteY4" fmla="*/ 353568 h 1011936"/>
                <a:gd name="connsiteX5" fmla="*/ 60960 w 829056"/>
                <a:gd name="connsiteY5" fmla="*/ 377952 h 1011936"/>
                <a:gd name="connsiteX6" fmla="*/ 24384 w 829056"/>
                <a:gd name="connsiteY6" fmla="*/ 390144 h 1011936"/>
                <a:gd name="connsiteX7" fmla="*/ 12192 w 829056"/>
                <a:gd name="connsiteY7" fmla="*/ 463296 h 1011936"/>
                <a:gd name="connsiteX8" fmla="*/ 0 w 829056"/>
                <a:gd name="connsiteY8" fmla="*/ 499872 h 1011936"/>
                <a:gd name="connsiteX9" fmla="*/ 12192 w 829056"/>
                <a:gd name="connsiteY9" fmla="*/ 865632 h 1011936"/>
                <a:gd name="connsiteX10" fmla="*/ 48768 w 829056"/>
                <a:gd name="connsiteY10" fmla="*/ 938784 h 1011936"/>
                <a:gd name="connsiteX11" fmla="*/ 182880 w 829056"/>
                <a:gd name="connsiteY11" fmla="*/ 987552 h 1011936"/>
                <a:gd name="connsiteX12" fmla="*/ 292608 w 829056"/>
                <a:gd name="connsiteY12" fmla="*/ 1011936 h 1011936"/>
                <a:gd name="connsiteX13" fmla="*/ 451104 w 829056"/>
                <a:gd name="connsiteY13" fmla="*/ 987552 h 1011936"/>
                <a:gd name="connsiteX14" fmla="*/ 499872 w 829056"/>
                <a:gd name="connsiteY14" fmla="*/ 902208 h 1011936"/>
                <a:gd name="connsiteX15" fmla="*/ 560832 w 829056"/>
                <a:gd name="connsiteY15" fmla="*/ 865632 h 1011936"/>
                <a:gd name="connsiteX16" fmla="*/ 597408 w 829056"/>
                <a:gd name="connsiteY16" fmla="*/ 853440 h 1011936"/>
                <a:gd name="connsiteX17" fmla="*/ 646176 w 829056"/>
                <a:gd name="connsiteY17" fmla="*/ 829056 h 1011936"/>
                <a:gd name="connsiteX18" fmla="*/ 755904 w 829056"/>
                <a:gd name="connsiteY18" fmla="*/ 780288 h 1011936"/>
                <a:gd name="connsiteX19" fmla="*/ 792480 w 829056"/>
                <a:gd name="connsiteY19" fmla="*/ 694944 h 1011936"/>
                <a:gd name="connsiteX20" fmla="*/ 829056 w 829056"/>
                <a:gd name="connsiteY20" fmla="*/ 597408 h 1011936"/>
                <a:gd name="connsiteX21" fmla="*/ 719328 w 829056"/>
                <a:gd name="connsiteY21" fmla="*/ 353568 h 1011936"/>
                <a:gd name="connsiteX22" fmla="*/ 670560 w 829056"/>
                <a:gd name="connsiteY22" fmla="*/ 316992 h 1011936"/>
                <a:gd name="connsiteX23" fmla="*/ 633984 w 829056"/>
                <a:gd name="connsiteY23" fmla="*/ 292608 h 1011936"/>
                <a:gd name="connsiteX24" fmla="*/ 573024 w 829056"/>
                <a:gd name="connsiteY24" fmla="*/ 280416 h 1011936"/>
                <a:gd name="connsiteX25" fmla="*/ 499872 w 829056"/>
                <a:gd name="connsiteY25" fmla="*/ 195072 h 1011936"/>
                <a:gd name="connsiteX26" fmla="*/ 438912 w 829056"/>
                <a:gd name="connsiteY26" fmla="*/ 109728 h 1011936"/>
                <a:gd name="connsiteX27" fmla="*/ 377952 w 829056"/>
                <a:gd name="connsiteY27" fmla="*/ 0 h 1011936"/>
                <a:gd name="connsiteX28" fmla="*/ 353568 w 829056"/>
                <a:gd name="connsiteY28"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9056" h="1011936">
                  <a:moveTo>
                    <a:pt x="353568" y="0"/>
                  </a:moveTo>
                  <a:cubicBezTo>
                    <a:pt x="325120" y="4064"/>
                    <a:pt x="294484" y="521"/>
                    <a:pt x="268224" y="12192"/>
                  </a:cubicBezTo>
                  <a:cubicBezTo>
                    <a:pt x="257146" y="17116"/>
                    <a:pt x="221385" y="93679"/>
                    <a:pt x="219456" y="97536"/>
                  </a:cubicBezTo>
                  <a:cubicBezTo>
                    <a:pt x="215392" y="178816"/>
                    <a:pt x="242253" y="267900"/>
                    <a:pt x="207264" y="341376"/>
                  </a:cubicBezTo>
                  <a:cubicBezTo>
                    <a:pt x="191442" y="374602"/>
                    <a:pt x="133238" y="344642"/>
                    <a:pt x="97536" y="353568"/>
                  </a:cubicBezTo>
                  <a:cubicBezTo>
                    <a:pt x="83321" y="357122"/>
                    <a:pt x="74066" y="371399"/>
                    <a:pt x="60960" y="377952"/>
                  </a:cubicBezTo>
                  <a:cubicBezTo>
                    <a:pt x="49465" y="383699"/>
                    <a:pt x="36576" y="386080"/>
                    <a:pt x="24384" y="390144"/>
                  </a:cubicBezTo>
                  <a:cubicBezTo>
                    <a:pt x="20320" y="414528"/>
                    <a:pt x="17555" y="439164"/>
                    <a:pt x="12192" y="463296"/>
                  </a:cubicBezTo>
                  <a:cubicBezTo>
                    <a:pt x="9404" y="475841"/>
                    <a:pt x="0" y="487021"/>
                    <a:pt x="0" y="499872"/>
                  </a:cubicBezTo>
                  <a:cubicBezTo>
                    <a:pt x="0" y="621860"/>
                    <a:pt x="4812" y="743868"/>
                    <a:pt x="12192" y="865632"/>
                  </a:cubicBezTo>
                  <a:cubicBezTo>
                    <a:pt x="13253" y="883132"/>
                    <a:pt x="35230" y="929114"/>
                    <a:pt x="48768" y="938784"/>
                  </a:cubicBezTo>
                  <a:cubicBezTo>
                    <a:pt x="62809" y="948813"/>
                    <a:pt x="172097" y="984317"/>
                    <a:pt x="182880" y="987552"/>
                  </a:cubicBezTo>
                  <a:cubicBezTo>
                    <a:pt x="217316" y="997883"/>
                    <a:pt x="257804" y="1004975"/>
                    <a:pt x="292608" y="1011936"/>
                  </a:cubicBezTo>
                  <a:cubicBezTo>
                    <a:pt x="345440" y="1003808"/>
                    <a:pt x="400393" y="1004456"/>
                    <a:pt x="451104" y="987552"/>
                  </a:cubicBezTo>
                  <a:cubicBezTo>
                    <a:pt x="462668" y="983697"/>
                    <a:pt x="497341" y="904739"/>
                    <a:pt x="499872" y="902208"/>
                  </a:cubicBezTo>
                  <a:cubicBezTo>
                    <a:pt x="516628" y="885452"/>
                    <a:pt x="539637" y="876230"/>
                    <a:pt x="560832" y="865632"/>
                  </a:cubicBezTo>
                  <a:cubicBezTo>
                    <a:pt x="572327" y="859885"/>
                    <a:pt x="585596" y="858502"/>
                    <a:pt x="597408" y="853440"/>
                  </a:cubicBezTo>
                  <a:cubicBezTo>
                    <a:pt x="614113" y="846281"/>
                    <a:pt x="629301" y="835806"/>
                    <a:pt x="646176" y="829056"/>
                  </a:cubicBezTo>
                  <a:cubicBezTo>
                    <a:pt x="754992" y="785529"/>
                    <a:pt x="685535" y="827201"/>
                    <a:pt x="755904" y="780288"/>
                  </a:cubicBezTo>
                  <a:cubicBezTo>
                    <a:pt x="836776" y="618545"/>
                    <a:pt x="738662" y="820520"/>
                    <a:pt x="792480" y="694944"/>
                  </a:cubicBezTo>
                  <a:cubicBezTo>
                    <a:pt x="830733" y="605687"/>
                    <a:pt x="806578" y="687320"/>
                    <a:pt x="829056" y="597408"/>
                  </a:cubicBezTo>
                  <a:cubicBezTo>
                    <a:pt x="809034" y="530669"/>
                    <a:pt x="780607" y="399527"/>
                    <a:pt x="719328" y="353568"/>
                  </a:cubicBezTo>
                  <a:cubicBezTo>
                    <a:pt x="703072" y="341376"/>
                    <a:pt x="687095" y="328803"/>
                    <a:pt x="670560" y="316992"/>
                  </a:cubicBezTo>
                  <a:cubicBezTo>
                    <a:pt x="658636" y="308475"/>
                    <a:pt x="647704" y="297753"/>
                    <a:pt x="633984" y="292608"/>
                  </a:cubicBezTo>
                  <a:cubicBezTo>
                    <a:pt x="614581" y="285332"/>
                    <a:pt x="593344" y="284480"/>
                    <a:pt x="573024" y="280416"/>
                  </a:cubicBezTo>
                  <a:cubicBezTo>
                    <a:pt x="511275" y="239250"/>
                    <a:pt x="552810" y="274479"/>
                    <a:pt x="499872" y="195072"/>
                  </a:cubicBezTo>
                  <a:cubicBezTo>
                    <a:pt x="488827" y="178504"/>
                    <a:pt x="449817" y="131538"/>
                    <a:pt x="438912" y="109728"/>
                  </a:cubicBezTo>
                  <a:cubicBezTo>
                    <a:pt x="425107" y="82118"/>
                    <a:pt x="416394" y="0"/>
                    <a:pt x="377952" y="0"/>
                  </a:cubicBezTo>
                  <a:lnTo>
                    <a:pt x="353568"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C3E0EF90-CE8B-408C-93B6-C458F891081E}"/>
                </a:ext>
              </a:extLst>
            </p:cNvPr>
            <p:cNvSpPr/>
            <p:nvPr/>
          </p:nvSpPr>
          <p:spPr>
            <a:xfrm>
              <a:off x="2014210" y="314553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7062875C-1802-4E7B-968E-BF97D0FBF175}"/>
                </a:ext>
              </a:extLst>
            </p:cNvPr>
            <p:cNvSpPr/>
            <p:nvPr/>
          </p:nvSpPr>
          <p:spPr>
            <a:xfrm>
              <a:off x="2162214" y="3529584"/>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94740845-E2D0-4216-97B6-E3C30D06CA30}"/>
                </a:ext>
              </a:extLst>
            </p:cNvPr>
            <p:cNvSpPr/>
            <p:nvPr/>
          </p:nvSpPr>
          <p:spPr>
            <a:xfrm>
              <a:off x="3714934" y="309519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72356AE-FA6B-429D-88FF-20D17530CE6D}"/>
                </a:ext>
              </a:extLst>
            </p:cNvPr>
            <p:cNvSpPr/>
            <p:nvPr/>
          </p:nvSpPr>
          <p:spPr>
            <a:xfrm>
              <a:off x="3876849" y="3523598"/>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B1F71989-6EBA-44AF-9207-1CCB7462D8B6}"/>
              </a:ext>
            </a:extLst>
          </p:cNvPr>
          <p:cNvGrpSpPr/>
          <p:nvPr/>
        </p:nvGrpSpPr>
        <p:grpSpPr>
          <a:xfrm>
            <a:off x="5035430" y="2985006"/>
            <a:ext cx="3424976" cy="2032949"/>
            <a:chOff x="5035430" y="2985006"/>
            <a:chExt cx="3424976" cy="2032949"/>
          </a:xfrm>
        </p:grpSpPr>
        <p:pic>
          <p:nvPicPr>
            <p:cNvPr id="15" name="図 14" descr="男, グリーン, 板, 立つ が含まれている画像&#10;&#10;自動的に生成された説明">
              <a:extLst>
                <a:ext uri="{FF2B5EF4-FFF2-40B4-BE49-F238E27FC236}">
                  <a16:creationId xmlns:a16="http://schemas.microsoft.com/office/drawing/2014/main" id="{85902364-4031-4EFF-B76C-A5BDA56885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37909" y="2985006"/>
              <a:ext cx="3422497" cy="1709233"/>
            </a:xfrm>
            <a:prstGeom prst="rect">
              <a:avLst/>
            </a:prstGeom>
          </p:spPr>
        </p:pic>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4679401"/>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22" name="図 21">
              <a:extLst>
                <a:ext uri="{FF2B5EF4-FFF2-40B4-BE49-F238E27FC236}">
                  <a16:creationId xmlns:a16="http://schemas.microsoft.com/office/drawing/2014/main" id="{2E000F2F-60C8-4E75-A1A6-4932C457C344}"/>
                </a:ext>
              </a:extLst>
            </p:cNvPr>
            <p:cNvPicPr>
              <a:picLocks noChangeAspect="1"/>
            </p:cNvPicPr>
            <p:nvPr/>
          </p:nvPicPr>
          <p:blipFill rotWithShape="1">
            <a:blip r:embed="rId10">
              <a:extLst>
                <a:ext uri="{28A0092B-C50C-407E-A947-70E740481C1C}">
                  <a14:useLocalDpi xmlns:a14="http://schemas.microsoft.com/office/drawing/2010/main" val="0"/>
                </a:ext>
              </a:extLst>
            </a:blip>
            <a:srcRect l="18464" t="7915" r="19443" b="16815"/>
            <a:stretch/>
          </p:blipFill>
          <p:spPr>
            <a:xfrm>
              <a:off x="5035430" y="2987227"/>
              <a:ext cx="1708669" cy="1689578"/>
            </a:xfrm>
            <a:prstGeom prst="rect">
              <a:avLst/>
            </a:prstGeom>
          </p:spPr>
        </p:pic>
        <p:sp>
          <p:nvSpPr>
            <p:cNvPr id="74" name="楕円 73">
              <a:extLst>
                <a:ext uri="{FF2B5EF4-FFF2-40B4-BE49-F238E27FC236}">
                  <a16:creationId xmlns:a16="http://schemas.microsoft.com/office/drawing/2014/main" id="{4C4879F3-91EF-4D1B-9C18-8EC4FB26F29F}"/>
                </a:ext>
              </a:extLst>
            </p:cNvPr>
            <p:cNvSpPr/>
            <p:nvPr/>
          </p:nvSpPr>
          <p:spPr>
            <a:xfrm>
              <a:off x="5173862" y="434105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9C296625-198D-4DBA-8E54-8F178247D7EF}"/>
                </a:ext>
              </a:extLst>
            </p:cNvPr>
            <p:cNvSpPr/>
            <p:nvPr/>
          </p:nvSpPr>
          <p:spPr>
            <a:xfrm>
              <a:off x="6880052" y="434105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7" name="テキスト ボックス 76">
            <a:extLst>
              <a:ext uri="{FF2B5EF4-FFF2-40B4-BE49-F238E27FC236}">
                <a16:creationId xmlns:a16="http://schemas.microsoft.com/office/drawing/2014/main" id="{7508A892-69FC-4335-BB55-6F2EDF415A76}"/>
              </a:ext>
            </a:extLst>
          </p:cNvPr>
          <p:cNvSpPr txBox="1"/>
          <p:nvPr/>
        </p:nvSpPr>
        <p:spPr>
          <a:xfrm>
            <a:off x="45048" y="5045699"/>
            <a:ext cx="8766048" cy="1482137"/>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en-US" altLang="ja-JP" sz="2000" dirty="0" err="1">
                <a:latin typeface="ＭＳ Ｐゴシック" panose="020B0600070205080204" pitchFamily="50" charset="-128"/>
                <a:ea typeface="ＭＳ Ｐゴシック" panose="020B0600070205080204" pitchFamily="50" charset="-128"/>
              </a:rPr>
              <a:t>SegNet</a:t>
            </a:r>
            <a:r>
              <a:rPr lang="ja-JP" altLang="en-US" sz="2000" dirty="0">
                <a:latin typeface="ＭＳ Ｐゴシック" panose="020B0600070205080204" pitchFamily="50" charset="-128"/>
                <a:ea typeface="ＭＳ Ｐゴシック" panose="020B0600070205080204" pitchFamily="50" charset="-128"/>
              </a:rPr>
              <a:t>ベースの</a:t>
            </a:r>
            <a:r>
              <a:rPr lang="en-US" altLang="ja-JP" sz="2000" dirty="0">
                <a:latin typeface="ＭＳ Ｐゴシック" panose="020B0600070205080204" pitchFamily="50" charset="-128"/>
                <a:ea typeface="ＭＳ Ｐゴシック" panose="020B0600070205080204" pitchFamily="50" charset="-128"/>
              </a:rPr>
              <a:t>CAE</a:t>
            </a:r>
            <a:r>
              <a:rPr lang="ja-JP" altLang="en-US" sz="2000" dirty="0">
                <a:latin typeface="ＭＳ Ｐゴシック" panose="020B0600070205080204" pitchFamily="50" charset="-128"/>
                <a:ea typeface="ＭＳ Ｐゴシック" panose="020B0600070205080204" pitchFamily="50" charset="-128"/>
              </a:rPr>
              <a:t>が生成した</a:t>
            </a:r>
            <a:r>
              <a:rPr lang="en-US" altLang="ja-JP" sz="2000" dirty="0">
                <a:latin typeface="ＭＳ Ｐゴシック" panose="020B0600070205080204" pitchFamily="50" charset="-128"/>
                <a:ea typeface="ＭＳ Ｐゴシック" panose="020B0600070205080204" pitchFamily="50" charset="-128"/>
              </a:rPr>
              <a:t>OK</a:t>
            </a:r>
            <a:r>
              <a:rPr lang="ja-JP" altLang="en-US" sz="2000" dirty="0">
                <a:latin typeface="ＭＳ Ｐゴシック" panose="020B0600070205080204" pitchFamily="50" charset="-128"/>
                <a:ea typeface="ＭＳ Ｐゴシック" panose="020B0600070205080204" pitchFamily="50" charset="-128"/>
              </a:rPr>
              <a:t>画像との差分画像と，オリジナルのデータセットで訓練した</a:t>
            </a:r>
            <a:r>
              <a:rPr lang="en-US" altLang="ja-JP" sz="2000" dirty="0" err="1">
                <a:latin typeface="ＭＳ Ｐゴシック" panose="020B0600070205080204" pitchFamily="50" charset="-128"/>
                <a:ea typeface="ＭＳ Ｐゴシック" panose="020B0600070205080204" pitchFamily="50" charset="-128"/>
              </a:rPr>
              <a:t>sssNet</a:t>
            </a:r>
            <a:r>
              <a:rPr lang="en-US" altLang="ja-JP" sz="2000" dirty="0">
                <a:latin typeface="ＭＳ Ｐゴシック" panose="020B0600070205080204" pitchFamily="50" charset="-128"/>
                <a:ea typeface="ＭＳ Ｐゴシック" panose="020B0600070205080204" pitchFamily="50" charset="-128"/>
              </a:rPr>
              <a:t> </a:t>
            </a:r>
            <a:r>
              <a:rPr lang="ja-JP" altLang="en-US" sz="2000" dirty="0">
                <a:latin typeface="ＭＳ Ｐゴシック" panose="020B0600070205080204" pitchFamily="50" charset="-128"/>
                <a:ea typeface="ＭＳ Ｐゴシック" panose="020B0600070205080204" pitchFamily="50" charset="-128"/>
              </a:rPr>
              <a:t>に </a:t>
            </a:r>
            <a:r>
              <a:rPr lang="en-US" altLang="ja-JP" sz="2000" dirty="0" err="1">
                <a:latin typeface="ＭＳ Ｐゴシック" panose="020B0600070205080204" pitchFamily="50" charset="-128"/>
                <a:ea typeface="ＭＳ Ｐゴシック" panose="020B0600070205080204" pitchFamily="50" charset="-128"/>
              </a:rPr>
              <a:t>GradCam</a:t>
            </a:r>
            <a:r>
              <a:rPr lang="en-US" altLang="ja-JP" sz="2000" dirty="0">
                <a:latin typeface="ＭＳ Ｐゴシック" panose="020B0600070205080204" pitchFamily="50" charset="-128"/>
                <a:ea typeface="ＭＳ Ｐゴシック" panose="020B0600070205080204" pitchFamily="50" charset="-128"/>
              </a:rPr>
              <a:t> </a:t>
            </a:r>
            <a:r>
              <a:rPr lang="ja-JP" altLang="en-US" sz="2000" dirty="0">
                <a:latin typeface="ＭＳ Ｐゴシック" panose="020B0600070205080204" pitchFamily="50" charset="-128"/>
                <a:ea typeface="ＭＳ Ｐゴシック" panose="020B0600070205080204" pitchFamily="50" charset="-128"/>
              </a:rPr>
              <a:t>をかけて生成された画像を比べたところ，類似が見られた．</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lang="en-US" altLang="ja-JP" sz="2000" dirty="0">
                <a:latin typeface="ＭＳ Ｐゴシック" panose="020B0600070205080204" pitchFamily="50" charset="-128"/>
                <a:ea typeface="ＭＳ Ｐゴシック" panose="020B0600070205080204" pitchFamily="50" charset="-128"/>
              </a:rPr>
              <a:t>CAE </a:t>
            </a:r>
            <a:r>
              <a:rPr lang="ja-JP" altLang="en-US" sz="2000" dirty="0">
                <a:latin typeface="ＭＳ Ｐゴシック" panose="020B0600070205080204" pitchFamily="50" charset="-128"/>
                <a:ea typeface="ＭＳ Ｐゴシック" panose="020B0600070205080204" pitchFamily="50" charset="-128"/>
              </a:rPr>
              <a:t>が捉えにくいノイズのような特徴を事前に</a:t>
            </a:r>
            <a:r>
              <a:rPr lang="en-US" altLang="ja-JP" sz="2000" dirty="0">
                <a:latin typeface="ＭＳ Ｐゴシック" panose="020B0600070205080204" pitchFamily="50" charset="-128"/>
                <a:ea typeface="ＭＳ Ｐゴシック" panose="020B0600070205080204" pitchFamily="50" charset="-128"/>
              </a:rPr>
              <a:t>CNN</a:t>
            </a:r>
            <a:r>
              <a:rPr lang="ja-JP" altLang="en-US" sz="2000" dirty="0">
                <a:latin typeface="ＭＳ Ｐゴシック" panose="020B0600070205080204" pitchFamily="50" charset="-128"/>
                <a:ea typeface="ＭＳ Ｐゴシック" panose="020B0600070205080204" pitchFamily="50" charset="-128"/>
              </a:rPr>
              <a:t>で予測できる可能性あり</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86025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四角形: 角を丸くする 76">
            <a:extLst>
              <a:ext uri="{FF2B5EF4-FFF2-40B4-BE49-F238E27FC236}">
                <a16:creationId xmlns:a16="http://schemas.microsoft.com/office/drawing/2014/main" id="{5B163B8B-36F4-4378-96C2-0E1E57CB556D}"/>
              </a:ext>
            </a:extLst>
          </p:cNvPr>
          <p:cNvSpPr/>
          <p:nvPr/>
        </p:nvSpPr>
        <p:spPr>
          <a:xfrm>
            <a:off x="109728" y="4952139"/>
            <a:ext cx="7380600" cy="1888049"/>
          </a:xfrm>
          <a:prstGeom prst="roundRect">
            <a:avLst>
              <a:gd name="adj" fmla="val 2096"/>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四角形: 角を丸くする 43">
            <a:extLst>
              <a:ext uri="{FF2B5EF4-FFF2-40B4-BE49-F238E27FC236}">
                <a16:creationId xmlns:a16="http://schemas.microsoft.com/office/drawing/2014/main" id="{B96D7933-2A2E-4C37-B316-08F3EE047887}"/>
              </a:ext>
            </a:extLst>
          </p:cNvPr>
          <p:cNvSpPr/>
          <p:nvPr/>
        </p:nvSpPr>
        <p:spPr>
          <a:xfrm>
            <a:off x="109728" y="1165843"/>
            <a:ext cx="8924544" cy="3430541"/>
          </a:xfrm>
          <a:prstGeom prst="roundRect">
            <a:avLst>
              <a:gd name="adj" fmla="val 2096"/>
            </a:avLst>
          </a:prstGeom>
          <a:solidFill>
            <a:schemeClr val="accent4">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descr="黒い背景と白い文字&#10;&#10;自動的に生成された説明">
            <a:extLst>
              <a:ext uri="{FF2B5EF4-FFF2-40B4-BE49-F238E27FC236}">
                <a16:creationId xmlns:a16="http://schemas.microsoft.com/office/drawing/2014/main" id="{85D7E3AF-6D76-4B22-A0D0-E963ABFA97A3}"/>
              </a:ext>
            </a:extLst>
          </p:cNvPr>
          <p:cNvPicPr>
            <a:picLocks noChangeAspect="1"/>
          </p:cNvPicPr>
          <p:nvPr/>
        </p:nvPicPr>
        <p:blipFill rotWithShape="1">
          <a:blip r:embed="rId3">
            <a:extLst>
              <a:ext uri="{28A0092B-C50C-407E-A947-70E740481C1C}">
                <a14:useLocalDpi xmlns:a14="http://schemas.microsoft.com/office/drawing/2010/main" val="0"/>
              </a:ext>
            </a:extLst>
          </a:blip>
          <a:srcRect l="17947" t="4056" r="19553" b="15311"/>
          <a:stretch/>
        </p:blipFill>
        <p:spPr>
          <a:xfrm>
            <a:off x="7291488" y="2471932"/>
            <a:ext cx="1633341" cy="1697170"/>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grpSp>
        <p:nvGrpSpPr>
          <p:cNvPr id="37" name="グループ化 36">
            <a:extLst>
              <a:ext uri="{FF2B5EF4-FFF2-40B4-BE49-F238E27FC236}">
                <a16:creationId xmlns:a16="http://schemas.microsoft.com/office/drawing/2014/main" id="{B71CB271-366A-4E7A-AE34-05DA76F32C68}"/>
              </a:ext>
            </a:extLst>
          </p:cNvPr>
          <p:cNvGrpSpPr/>
          <p:nvPr/>
        </p:nvGrpSpPr>
        <p:grpSpPr>
          <a:xfrm>
            <a:off x="690228" y="1292629"/>
            <a:ext cx="1834696" cy="3728469"/>
            <a:chOff x="690228" y="1219477"/>
            <a:chExt cx="1834696" cy="3728469"/>
          </a:xfrm>
        </p:grpSpPr>
        <p:grpSp>
          <p:nvGrpSpPr>
            <p:cNvPr id="17" name="グループ化 16">
              <a:extLst>
                <a:ext uri="{FF2B5EF4-FFF2-40B4-BE49-F238E27FC236}">
                  <a16:creationId xmlns:a16="http://schemas.microsoft.com/office/drawing/2014/main" id="{90ABE44E-11C2-4673-935D-B3E3F3C3901A}"/>
                </a:ext>
              </a:extLst>
            </p:cNvPr>
            <p:cNvGrpSpPr/>
            <p:nvPr/>
          </p:nvGrpSpPr>
          <p:grpSpPr>
            <a:xfrm>
              <a:off x="690230" y="1219477"/>
              <a:ext cx="1834694" cy="2294248"/>
              <a:chOff x="1689939" y="1449705"/>
              <a:chExt cx="2162177" cy="2703759"/>
            </a:xfrm>
          </p:grpSpPr>
          <p:pic>
            <p:nvPicPr>
              <p:cNvPr id="12" name="図 11" descr="ロゴ&#10;&#10;自動的に生成された説明">
                <a:extLst>
                  <a:ext uri="{FF2B5EF4-FFF2-40B4-BE49-F238E27FC236}">
                    <a16:creationId xmlns:a16="http://schemas.microsoft.com/office/drawing/2014/main" id="{7AC2479F-8785-470A-9360-5FE60EE864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9939" y="1991289"/>
                <a:ext cx="2162175" cy="2162175"/>
              </a:xfrm>
              <a:prstGeom prst="rect">
                <a:avLst/>
              </a:prstGeom>
              <a:ln w="28575">
                <a:solidFill>
                  <a:schemeClr val="tx1"/>
                </a:solidFill>
              </a:ln>
              <a:scene3d>
                <a:camera prst="isometricOffAxis1Top"/>
                <a:lightRig rig="threePt" dir="t"/>
              </a:scene3d>
            </p:spPr>
          </p:pic>
          <p:pic>
            <p:nvPicPr>
              <p:cNvPr id="9" name="図 8" descr="ロゴ&#10;&#10;自動的に生成された説明">
                <a:extLst>
                  <a:ext uri="{FF2B5EF4-FFF2-40B4-BE49-F238E27FC236}">
                    <a16:creationId xmlns:a16="http://schemas.microsoft.com/office/drawing/2014/main" id="{86263531-A2CC-4499-93A3-186F903C1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9941" y="1738312"/>
                <a:ext cx="2162175" cy="2162175"/>
              </a:xfrm>
              <a:prstGeom prst="rect">
                <a:avLst/>
              </a:prstGeom>
              <a:ln w="28575">
                <a:solidFill>
                  <a:schemeClr val="tx1"/>
                </a:solidFill>
              </a:ln>
              <a:scene3d>
                <a:camera prst="isometricOffAxis1Top"/>
                <a:lightRig rig="threePt" dir="t"/>
              </a:scene3d>
            </p:spPr>
          </p:pic>
          <p:pic>
            <p:nvPicPr>
              <p:cNvPr id="5" name="図 4" descr="ロゴ&#10;&#10;自動的に生成された説明">
                <a:extLst>
                  <a:ext uri="{FF2B5EF4-FFF2-40B4-BE49-F238E27FC236}">
                    <a16:creationId xmlns:a16="http://schemas.microsoft.com/office/drawing/2014/main" id="{C9AB8BF7-AAE7-4EC1-8F89-F1BA72A56E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9940" y="1449705"/>
                <a:ext cx="2162175" cy="2162175"/>
              </a:xfrm>
              <a:prstGeom prst="rect">
                <a:avLst/>
              </a:prstGeom>
              <a:ln w="28575">
                <a:solidFill>
                  <a:schemeClr val="tx1"/>
                </a:solidFill>
              </a:ln>
              <a:scene3d>
                <a:camera prst="isometricOffAxis1Top"/>
                <a:lightRig rig="threePt" dir="t"/>
              </a:scene3d>
            </p:spPr>
          </p:pic>
        </p:grpSp>
        <p:grpSp>
          <p:nvGrpSpPr>
            <p:cNvPr id="18" name="グループ化 17">
              <a:extLst>
                <a:ext uri="{FF2B5EF4-FFF2-40B4-BE49-F238E27FC236}">
                  <a16:creationId xmlns:a16="http://schemas.microsoft.com/office/drawing/2014/main" id="{8ED74016-8866-436C-AD47-E9C41B5B8B31}"/>
                </a:ext>
              </a:extLst>
            </p:cNvPr>
            <p:cNvGrpSpPr/>
            <p:nvPr/>
          </p:nvGrpSpPr>
          <p:grpSpPr>
            <a:xfrm>
              <a:off x="690228" y="2920984"/>
              <a:ext cx="1834694" cy="2026962"/>
              <a:chOff x="1918142" y="3429000"/>
              <a:chExt cx="2162177" cy="2388764"/>
            </a:xfrm>
          </p:grpSpPr>
          <p:pic>
            <p:nvPicPr>
              <p:cNvPr id="16" name="図 15" descr="ロゴ&#10;&#10;自動的に生成された説明">
                <a:extLst>
                  <a:ext uri="{FF2B5EF4-FFF2-40B4-BE49-F238E27FC236}">
                    <a16:creationId xmlns:a16="http://schemas.microsoft.com/office/drawing/2014/main" id="{2B64AAF8-2C85-41E9-A703-83D223943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8144" y="3655589"/>
                <a:ext cx="2162175" cy="2162175"/>
              </a:xfrm>
              <a:prstGeom prst="rect">
                <a:avLst/>
              </a:prstGeom>
              <a:ln w="28575">
                <a:solidFill>
                  <a:schemeClr val="tx1"/>
                </a:solidFill>
              </a:ln>
              <a:scene3d>
                <a:camera prst="isometricOffAxis1Top"/>
                <a:lightRig rig="threePt" dir="t"/>
              </a:scene3d>
            </p:spPr>
          </p:pic>
          <p:pic>
            <p:nvPicPr>
              <p:cNvPr id="14" name="図 13" descr="ブルー, スピーカー, 水, 部屋 が含まれている画像&#10;&#10;自動的に生成された説明">
                <a:extLst>
                  <a:ext uri="{FF2B5EF4-FFF2-40B4-BE49-F238E27FC236}">
                    <a16:creationId xmlns:a16="http://schemas.microsoft.com/office/drawing/2014/main" id="{515206A8-D4C9-4B2E-B106-9F247EDC18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8142" y="3429000"/>
                <a:ext cx="2162175" cy="2162175"/>
              </a:xfrm>
              <a:prstGeom prst="rect">
                <a:avLst/>
              </a:prstGeom>
              <a:ln w="28575">
                <a:solidFill>
                  <a:schemeClr val="tx1"/>
                </a:solidFill>
              </a:ln>
              <a:scene3d>
                <a:camera prst="isometricOffAxis1Top"/>
                <a:lightRig rig="threePt" dir="t"/>
              </a:scene3d>
            </p:spPr>
          </p:pic>
        </p:grpSp>
        <p:sp>
          <p:nvSpPr>
            <p:cNvPr id="19" name="テキスト ボックス 18">
              <a:extLst>
                <a:ext uri="{FF2B5EF4-FFF2-40B4-BE49-F238E27FC236}">
                  <a16:creationId xmlns:a16="http://schemas.microsoft.com/office/drawing/2014/main" id="{35F5E515-EEEC-4A10-AAF4-D227C96F7E41}"/>
                </a:ext>
              </a:extLst>
            </p:cNvPr>
            <p:cNvSpPr txBox="1"/>
            <p:nvPr/>
          </p:nvSpPr>
          <p:spPr>
            <a:xfrm rot="5400000">
              <a:off x="1407640" y="2984780"/>
              <a:ext cx="595035" cy="584775"/>
            </a:xfrm>
            <a:prstGeom prst="rect">
              <a:avLst/>
            </a:prstGeom>
            <a:noFill/>
          </p:spPr>
          <p:txBody>
            <a:bodyPr wrap="none" rtlCol="0">
              <a:spAutoFit/>
            </a:bodyPr>
            <a:lstStyle/>
            <a:p>
              <a:r>
                <a:rPr kumimoji="1" lang="en-US" altLang="ja-JP" sz="3200" b="1" dirty="0"/>
                <a:t>…</a:t>
              </a:r>
              <a:endParaRPr kumimoji="1" lang="ja-JP" altLang="en-US" sz="3200" b="1" dirty="0"/>
            </a:p>
          </p:txBody>
        </p:sp>
      </p:grpSp>
      <p:grpSp>
        <p:nvGrpSpPr>
          <p:cNvPr id="43" name="グループ化 42">
            <a:extLst>
              <a:ext uri="{FF2B5EF4-FFF2-40B4-BE49-F238E27FC236}">
                <a16:creationId xmlns:a16="http://schemas.microsoft.com/office/drawing/2014/main" id="{AEF82BFE-416A-4E7F-8496-26A31AB0160A}"/>
              </a:ext>
            </a:extLst>
          </p:cNvPr>
          <p:cNvGrpSpPr/>
          <p:nvPr/>
        </p:nvGrpSpPr>
        <p:grpSpPr>
          <a:xfrm>
            <a:off x="2862389" y="2015491"/>
            <a:ext cx="762296" cy="2312189"/>
            <a:chOff x="2862389" y="1942339"/>
            <a:chExt cx="762296" cy="2312189"/>
          </a:xfrm>
        </p:grpSpPr>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8120C4B2-1937-4081-AB42-12F46F8ABED6}"/>
                    </a:ext>
                  </a:extLst>
                </p:cNvPr>
                <p:cNvSpPr txBox="1"/>
                <p:nvPr/>
              </p:nvSpPr>
              <p:spPr>
                <a:xfrm>
                  <a:off x="2862389" y="1942339"/>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20" name="テキスト ボックス 19">
                  <a:extLst>
                    <a:ext uri="{FF2B5EF4-FFF2-40B4-BE49-F238E27FC236}">
                      <a16:creationId xmlns:a16="http://schemas.microsoft.com/office/drawing/2014/main" id="{8120C4B2-1937-4081-AB42-12F46F8ABED6}"/>
                    </a:ext>
                  </a:extLst>
                </p:cNvPr>
                <p:cNvSpPr txBox="1">
                  <a:spLocks noRot="1" noChangeAspect="1" noMove="1" noResize="1" noEditPoints="1" noAdjustHandles="1" noChangeArrowheads="1" noChangeShapeType="1" noTextEdit="1"/>
                </p:cNvSpPr>
                <p:nvPr/>
              </p:nvSpPr>
              <p:spPr>
                <a:xfrm>
                  <a:off x="2862389" y="1942339"/>
                  <a:ext cx="623569" cy="307777"/>
                </a:xfrm>
                <a:prstGeom prst="rect">
                  <a:avLst/>
                </a:prstGeom>
                <a:blipFill>
                  <a:blip r:embed="rId9"/>
                  <a:stretch>
                    <a:fillRect l="-13725" r="-8824" b="-3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CD73FD2-277A-4537-A963-F2ECD38F947D}"/>
                    </a:ext>
                  </a:extLst>
                </p:cNvPr>
                <p:cNvSpPr txBox="1"/>
                <p:nvPr/>
              </p:nvSpPr>
              <p:spPr>
                <a:xfrm>
                  <a:off x="2866801" y="2274513"/>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38" name="テキスト ボックス 37">
                  <a:extLst>
                    <a:ext uri="{FF2B5EF4-FFF2-40B4-BE49-F238E27FC236}">
                      <a16:creationId xmlns:a16="http://schemas.microsoft.com/office/drawing/2014/main" id="{CCD73FD2-277A-4537-A963-F2ECD38F947D}"/>
                    </a:ext>
                  </a:extLst>
                </p:cNvPr>
                <p:cNvSpPr txBox="1">
                  <a:spLocks noRot="1" noChangeAspect="1" noMove="1" noResize="1" noEditPoints="1" noAdjustHandles="1" noChangeArrowheads="1" noChangeShapeType="1" noTextEdit="1"/>
                </p:cNvSpPr>
                <p:nvPr/>
              </p:nvSpPr>
              <p:spPr>
                <a:xfrm>
                  <a:off x="2866801" y="2274513"/>
                  <a:ext cx="623569" cy="307777"/>
                </a:xfrm>
                <a:prstGeom prst="rect">
                  <a:avLst/>
                </a:prstGeom>
                <a:blipFill>
                  <a:blip r:embed="rId10"/>
                  <a:stretch>
                    <a:fillRect l="-12621" r="-7767" b="-372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6BF6FE5-0D66-4FB1-AA1B-84D2042690BF}"/>
                    </a:ext>
                  </a:extLst>
                </p:cNvPr>
                <p:cNvSpPr txBox="1"/>
                <p:nvPr/>
              </p:nvSpPr>
              <p:spPr>
                <a:xfrm>
                  <a:off x="2866801" y="2606687"/>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39" name="テキスト ボックス 38">
                  <a:extLst>
                    <a:ext uri="{FF2B5EF4-FFF2-40B4-BE49-F238E27FC236}">
                      <a16:creationId xmlns:a16="http://schemas.microsoft.com/office/drawing/2014/main" id="{36BF6FE5-0D66-4FB1-AA1B-84D2042690BF}"/>
                    </a:ext>
                  </a:extLst>
                </p:cNvPr>
                <p:cNvSpPr txBox="1">
                  <a:spLocks noRot="1" noChangeAspect="1" noMove="1" noResize="1" noEditPoints="1" noAdjustHandles="1" noChangeArrowheads="1" noChangeShapeType="1" noTextEdit="1"/>
                </p:cNvSpPr>
                <p:nvPr/>
              </p:nvSpPr>
              <p:spPr>
                <a:xfrm>
                  <a:off x="2866801" y="2606687"/>
                  <a:ext cx="623569" cy="307777"/>
                </a:xfrm>
                <a:prstGeom prst="rect">
                  <a:avLst/>
                </a:prstGeom>
                <a:blipFill>
                  <a:blip r:embed="rId11"/>
                  <a:stretch>
                    <a:fillRect l="-12621" r="-7767" b="-38000"/>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8F2A6FCA-FEBA-46F2-8F22-BFBD4E31516D}"/>
                </a:ext>
              </a:extLst>
            </p:cNvPr>
            <p:cNvSpPr txBox="1"/>
            <p:nvPr/>
          </p:nvSpPr>
          <p:spPr>
            <a:xfrm rot="5400000">
              <a:off x="3034780" y="2985332"/>
              <a:ext cx="595035" cy="584775"/>
            </a:xfrm>
            <a:prstGeom prst="rect">
              <a:avLst/>
            </a:prstGeom>
            <a:noFill/>
          </p:spPr>
          <p:txBody>
            <a:bodyPr wrap="none" rtlCol="0">
              <a:spAutoFit/>
            </a:bodyPr>
            <a:lstStyle/>
            <a:p>
              <a:r>
                <a:rPr kumimoji="1" lang="en-US" altLang="ja-JP" sz="3200" b="1" dirty="0"/>
                <a:t>…</a:t>
              </a:r>
              <a:endParaRPr kumimoji="1" lang="ja-JP" altLang="en-US" sz="3200" b="1" dirty="0"/>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9D34C5A-358C-4901-AB35-3FD2971222FB}"/>
                    </a:ext>
                  </a:extLst>
                </p:cNvPr>
                <p:cNvSpPr txBox="1"/>
                <p:nvPr/>
              </p:nvSpPr>
              <p:spPr>
                <a:xfrm>
                  <a:off x="2862389" y="3613767"/>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41" name="テキスト ボックス 40">
                  <a:extLst>
                    <a:ext uri="{FF2B5EF4-FFF2-40B4-BE49-F238E27FC236}">
                      <a16:creationId xmlns:a16="http://schemas.microsoft.com/office/drawing/2014/main" id="{49D34C5A-358C-4901-AB35-3FD2971222FB}"/>
                    </a:ext>
                  </a:extLst>
                </p:cNvPr>
                <p:cNvSpPr txBox="1">
                  <a:spLocks noRot="1" noChangeAspect="1" noMove="1" noResize="1" noEditPoints="1" noAdjustHandles="1" noChangeArrowheads="1" noChangeShapeType="1" noTextEdit="1"/>
                </p:cNvSpPr>
                <p:nvPr/>
              </p:nvSpPr>
              <p:spPr>
                <a:xfrm>
                  <a:off x="2862389" y="3613767"/>
                  <a:ext cx="623569" cy="307777"/>
                </a:xfrm>
                <a:prstGeom prst="rect">
                  <a:avLst/>
                </a:prstGeom>
                <a:blipFill>
                  <a:blip r:embed="rId12"/>
                  <a:stretch>
                    <a:fillRect l="-13725" r="-8824" b="-3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D23E6857-02FF-4E4D-AF0D-C686653C9C46}"/>
                    </a:ext>
                  </a:extLst>
                </p:cNvPr>
                <p:cNvSpPr txBox="1"/>
                <p:nvPr/>
              </p:nvSpPr>
              <p:spPr>
                <a:xfrm>
                  <a:off x="2862389" y="3946751"/>
                  <a:ext cx="6235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0" smtClean="0">
                            <a:latin typeface="Cambria Math" panose="02040503050406030204" pitchFamily="18" charset="0"/>
                          </a:rPr>
                          <m:t>/255</m:t>
                        </m:r>
                      </m:oMath>
                    </m:oMathPara>
                  </a14:m>
                  <a:endParaRPr kumimoji="1" lang="ja-JP" altLang="en-US" sz="2000" dirty="0"/>
                </a:p>
              </p:txBody>
            </p:sp>
          </mc:Choice>
          <mc:Fallback xmlns="">
            <p:sp>
              <p:nvSpPr>
                <p:cNvPr id="42" name="テキスト ボックス 41">
                  <a:extLst>
                    <a:ext uri="{FF2B5EF4-FFF2-40B4-BE49-F238E27FC236}">
                      <a16:creationId xmlns:a16="http://schemas.microsoft.com/office/drawing/2014/main" id="{D23E6857-02FF-4E4D-AF0D-C686653C9C46}"/>
                    </a:ext>
                  </a:extLst>
                </p:cNvPr>
                <p:cNvSpPr txBox="1">
                  <a:spLocks noRot="1" noChangeAspect="1" noMove="1" noResize="1" noEditPoints="1" noAdjustHandles="1" noChangeArrowheads="1" noChangeShapeType="1" noTextEdit="1"/>
                </p:cNvSpPr>
                <p:nvPr/>
              </p:nvSpPr>
              <p:spPr>
                <a:xfrm>
                  <a:off x="2862389" y="3946751"/>
                  <a:ext cx="623569" cy="307777"/>
                </a:xfrm>
                <a:prstGeom prst="rect">
                  <a:avLst/>
                </a:prstGeom>
                <a:blipFill>
                  <a:blip r:embed="rId13"/>
                  <a:stretch>
                    <a:fillRect l="-13725" r="-8824" b="-37255"/>
                  </a:stretch>
                </a:blipFill>
              </p:spPr>
              <p:txBody>
                <a:bodyPr/>
                <a:lstStyle/>
                <a:p>
                  <a:r>
                    <a:rPr lang="ja-JP" altLang="en-US">
                      <a:noFill/>
                    </a:rPr>
                    <a:t> </a:t>
                  </a:r>
                </a:p>
              </p:txBody>
            </p:sp>
          </mc:Fallback>
        </mc:AlternateContent>
      </p:grpSp>
      <p:sp>
        <p:nvSpPr>
          <p:cNvPr id="22" name="平行四辺形 21">
            <a:extLst>
              <a:ext uri="{FF2B5EF4-FFF2-40B4-BE49-F238E27FC236}">
                <a16:creationId xmlns:a16="http://schemas.microsoft.com/office/drawing/2014/main" id="{D69E0405-3E44-4A78-957F-B24FC9281227}"/>
              </a:ext>
            </a:extLst>
          </p:cNvPr>
          <p:cNvSpPr/>
          <p:nvPr/>
        </p:nvSpPr>
        <p:spPr>
          <a:xfrm rot="21051892" flipV="1">
            <a:off x="4693718" y="2982469"/>
            <a:ext cx="1829660" cy="676097"/>
          </a:xfrm>
          <a:prstGeom prst="parallelogram">
            <a:avLst>
              <a:gd name="adj" fmla="val 859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右中かっこ 28">
            <a:extLst>
              <a:ext uri="{FF2B5EF4-FFF2-40B4-BE49-F238E27FC236}">
                <a16:creationId xmlns:a16="http://schemas.microsoft.com/office/drawing/2014/main" id="{D838438F-B8BA-4891-8494-548810B06C41}"/>
              </a:ext>
            </a:extLst>
          </p:cNvPr>
          <p:cNvSpPr/>
          <p:nvPr/>
        </p:nvSpPr>
        <p:spPr>
          <a:xfrm>
            <a:off x="3744286" y="1836349"/>
            <a:ext cx="343029" cy="2491332"/>
          </a:xfrm>
          <a:prstGeom prst="rightBrace">
            <a:avLst>
              <a:gd name="adj1" fmla="val 8333"/>
              <a:gd name="adj2" fmla="val 54404"/>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9FA59D9E-30D8-4095-896B-8339328FA56E}"/>
              </a:ext>
            </a:extLst>
          </p:cNvPr>
          <p:cNvCxnSpPr>
            <a:cxnSpLocks/>
          </p:cNvCxnSpPr>
          <p:nvPr/>
        </p:nvCxnSpPr>
        <p:spPr>
          <a:xfrm>
            <a:off x="4045912" y="3194567"/>
            <a:ext cx="5500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E7DFB25-4467-41DE-BAB0-E77F61D4076B}"/>
                  </a:ext>
                </a:extLst>
              </p:cNvPr>
              <p:cNvSpPr txBox="1"/>
              <p:nvPr/>
            </p:nvSpPr>
            <p:spPr>
              <a:xfrm>
                <a:off x="4066265" y="2747914"/>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32" name="テキスト ボックス 31">
                <a:extLst>
                  <a:ext uri="{FF2B5EF4-FFF2-40B4-BE49-F238E27FC236}">
                    <a16:creationId xmlns:a16="http://schemas.microsoft.com/office/drawing/2014/main" id="{5E7DFB25-4467-41DE-BAB0-E77F61D4076B}"/>
                  </a:ext>
                </a:extLst>
              </p:cNvPr>
              <p:cNvSpPr txBox="1">
                <a:spLocks noRot="1" noChangeAspect="1" noMove="1" noResize="1" noEditPoints="1" noAdjustHandles="1" noChangeArrowheads="1" noChangeShapeType="1" noTextEdit="1"/>
              </p:cNvSpPr>
              <p:nvPr/>
            </p:nvSpPr>
            <p:spPr>
              <a:xfrm>
                <a:off x="4066265" y="2747914"/>
                <a:ext cx="419987" cy="492443"/>
              </a:xfrm>
              <a:prstGeom prst="rect">
                <a:avLst/>
              </a:prstGeom>
              <a:blipFill>
                <a:blip r:embed="rId14"/>
                <a:stretch>
                  <a:fillRect/>
                </a:stretch>
              </a:blipFill>
            </p:spPr>
            <p:txBody>
              <a:bodyPr/>
              <a:lstStyle/>
              <a:p>
                <a:r>
                  <a:rPr lang="ja-JP" altLang="en-US">
                    <a:noFill/>
                  </a:rPr>
                  <a:t> </a:t>
                </a:r>
              </a:p>
            </p:txBody>
          </p:sp>
        </mc:Fallback>
      </mc:AlternateContent>
      <p:cxnSp>
        <p:nvCxnSpPr>
          <p:cNvPr id="64" name="直線矢印コネクタ 63">
            <a:extLst>
              <a:ext uri="{FF2B5EF4-FFF2-40B4-BE49-F238E27FC236}">
                <a16:creationId xmlns:a16="http://schemas.microsoft.com/office/drawing/2014/main" id="{6B553515-4A19-4695-A881-0271C0543AA3}"/>
              </a:ext>
            </a:extLst>
          </p:cNvPr>
          <p:cNvCxnSpPr>
            <a:cxnSpLocks/>
          </p:cNvCxnSpPr>
          <p:nvPr/>
        </p:nvCxnSpPr>
        <p:spPr>
          <a:xfrm>
            <a:off x="6741421" y="3339689"/>
            <a:ext cx="5500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DFC13D6C-1BD0-4EB4-A72F-2FC4F592D9A1}"/>
                  </a:ext>
                </a:extLst>
              </p:cNvPr>
              <p:cNvSpPr txBox="1"/>
              <p:nvPr/>
            </p:nvSpPr>
            <p:spPr>
              <a:xfrm>
                <a:off x="4815237" y="3891705"/>
                <a:ext cx="1616405"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𝑇𝑜𝑟𝑎𝑙</m:t>
                      </m:r>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𝑖𝑚𝑎𝑔𝑒𝑠</m:t>
                      </m:r>
                    </m:oMath>
                  </m:oMathPara>
                </a14:m>
                <a:endParaRPr kumimoji="1" lang="ja-JP" altLang="en-US" sz="2000" dirty="0"/>
              </a:p>
            </p:txBody>
          </p:sp>
        </mc:Choice>
        <mc:Fallback xmlns="">
          <p:sp>
            <p:nvSpPr>
              <p:cNvPr id="65" name="テキスト ボックス 64">
                <a:extLst>
                  <a:ext uri="{FF2B5EF4-FFF2-40B4-BE49-F238E27FC236}">
                    <a16:creationId xmlns:a16="http://schemas.microsoft.com/office/drawing/2014/main" id="{DFC13D6C-1BD0-4EB4-A72F-2FC4F592D9A1}"/>
                  </a:ext>
                </a:extLst>
              </p:cNvPr>
              <p:cNvSpPr txBox="1">
                <a:spLocks noRot="1" noChangeAspect="1" noMove="1" noResize="1" noEditPoints="1" noAdjustHandles="1" noChangeArrowheads="1" noChangeShapeType="1" noTextEdit="1"/>
              </p:cNvSpPr>
              <p:nvPr/>
            </p:nvSpPr>
            <p:spPr>
              <a:xfrm>
                <a:off x="4815237" y="3891705"/>
                <a:ext cx="1616405" cy="307777"/>
              </a:xfrm>
              <a:prstGeom prst="rect">
                <a:avLst/>
              </a:prstGeom>
              <a:blipFill>
                <a:blip r:embed="rId15"/>
                <a:stretch>
                  <a:fillRect l="-3019" r="-4528" b="-35294"/>
                </a:stretch>
              </a:blipFill>
            </p:spPr>
            <p:txBody>
              <a:bodyPr/>
              <a:lstStyle/>
              <a:p>
                <a:r>
                  <a:rPr lang="ja-JP" altLang="en-US">
                    <a:noFill/>
                  </a:rPr>
                  <a:t> </a:t>
                </a:r>
              </a:p>
            </p:txBody>
          </p:sp>
        </mc:Fallback>
      </mc:AlternateContent>
      <p:cxnSp>
        <p:nvCxnSpPr>
          <p:cNvPr id="34" name="直線コネクタ 33">
            <a:extLst>
              <a:ext uri="{FF2B5EF4-FFF2-40B4-BE49-F238E27FC236}">
                <a16:creationId xmlns:a16="http://schemas.microsoft.com/office/drawing/2014/main" id="{91E31993-5A87-4BD1-9FF2-A93FF1D548D4}"/>
              </a:ext>
            </a:extLst>
          </p:cNvPr>
          <p:cNvCxnSpPr/>
          <p:nvPr/>
        </p:nvCxnSpPr>
        <p:spPr>
          <a:xfrm>
            <a:off x="4815237" y="3799521"/>
            <a:ext cx="1616405"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テキスト ボックス 69">
            <a:extLst>
              <a:ext uri="{FF2B5EF4-FFF2-40B4-BE49-F238E27FC236}">
                <a16:creationId xmlns:a16="http://schemas.microsoft.com/office/drawing/2014/main" id="{8C871B1C-463A-40BB-A46B-71198852C3E1}"/>
              </a:ext>
            </a:extLst>
          </p:cNvPr>
          <p:cNvSpPr txBox="1"/>
          <p:nvPr/>
        </p:nvSpPr>
        <p:spPr>
          <a:xfrm>
            <a:off x="114168" y="947464"/>
            <a:ext cx="3060005" cy="461665"/>
          </a:xfrm>
          <a:prstGeom prst="rect">
            <a:avLst/>
          </a:prstGeom>
          <a:solidFill>
            <a:schemeClr val="accent2">
              <a:lumMod val="60000"/>
              <a:lumOff val="40000"/>
            </a:schemeClr>
          </a:solidFill>
          <a:ln w="28575">
            <a:solidFill>
              <a:schemeClr val="accent2">
                <a:lumMod val="75000"/>
              </a:schemeClr>
            </a:solidFill>
          </a:ln>
        </p:spPr>
        <p:txBody>
          <a:bodyPr wrap="none" rtlCol="0">
            <a:spAutoFit/>
          </a:bodyPr>
          <a:lstStyle/>
          <a:p>
            <a:r>
              <a:rPr lang="en-US" altLang="ja-JP" sz="2400" dirty="0"/>
              <a:t>Template image </a:t>
            </a:r>
            <a:r>
              <a:rPr lang="ja-JP" altLang="en-US" sz="2400" dirty="0"/>
              <a:t>作成</a:t>
            </a:r>
            <a:endParaRPr kumimoji="1" lang="ja-JP" altLang="en-US" sz="2400" dirty="0"/>
          </a:p>
        </p:txBody>
      </p:sp>
      <p:sp>
        <p:nvSpPr>
          <p:cNvPr id="71" name="テキスト ボックス 70">
            <a:extLst>
              <a:ext uri="{FF2B5EF4-FFF2-40B4-BE49-F238E27FC236}">
                <a16:creationId xmlns:a16="http://schemas.microsoft.com/office/drawing/2014/main" id="{03D6A82D-5F2A-47A4-94B4-3554264CFC19}"/>
              </a:ext>
            </a:extLst>
          </p:cNvPr>
          <p:cNvSpPr txBox="1"/>
          <p:nvPr/>
        </p:nvSpPr>
        <p:spPr>
          <a:xfrm>
            <a:off x="456834" y="1410741"/>
            <a:ext cx="3081421" cy="400110"/>
          </a:xfrm>
          <a:prstGeom prst="rect">
            <a:avLst/>
          </a:prstGeom>
          <a:noFill/>
        </p:spPr>
        <p:txBody>
          <a:bodyPr wrap="none" rtlCol="0">
            <a:spAutoFit/>
          </a:bodyPr>
          <a:lstStyle/>
          <a:p>
            <a:r>
              <a:rPr kumimoji="1" lang="en-US" altLang="ja-JP" sz="2000" dirty="0"/>
              <a:t>Training Dataset (normal)</a:t>
            </a:r>
            <a:endParaRPr kumimoji="1" lang="ja-JP" altLang="en-US" sz="2000" dirty="0"/>
          </a:p>
        </p:txBody>
      </p:sp>
      <p:sp>
        <p:nvSpPr>
          <p:cNvPr id="72" name="テキスト ボックス 71">
            <a:extLst>
              <a:ext uri="{FF2B5EF4-FFF2-40B4-BE49-F238E27FC236}">
                <a16:creationId xmlns:a16="http://schemas.microsoft.com/office/drawing/2014/main" id="{9F835F8E-99F4-4E78-B10E-F775063558B2}"/>
              </a:ext>
            </a:extLst>
          </p:cNvPr>
          <p:cNvSpPr txBox="1"/>
          <p:nvPr/>
        </p:nvSpPr>
        <p:spPr>
          <a:xfrm>
            <a:off x="7110705" y="2169379"/>
            <a:ext cx="1994905" cy="400110"/>
          </a:xfrm>
          <a:prstGeom prst="rect">
            <a:avLst/>
          </a:prstGeom>
          <a:noFill/>
        </p:spPr>
        <p:txBody>
          <a:bodyPr wrap="none" rtlCol="0">
            <a:spAutoFit/>
          </a:bodyPr>
          <a:lstStyle/>
          <a:p>
            <a:r>
              <a:rPr kumimoji="1" lang="en-US" altLang="ja-JP" sz="2000" dirty="0"/>
              <a:t>Template image</a:t>
            </a:r>
            <a:endParaRPr kumimoji="1" lang="ja-JP" altLang="en-US" sz="2000" dirty="0"/>
          </a:p>
        </p:txBody>
      </p:sp>
      <p:pic>
        <p:nvPicPr>
          <p:cNvPr id="73" name="図 72" descr="黒い背景と白い文字&#10;&#10;自動的に生成された説明">
            <a:extLst>
              <a:ext uri="{FF2B5EF4-FFF2-40B4-BE49-F238E27FC236}">
                <a16:creationId xmlns:a16="http://schemas.microsoft.com/office/drawing/2014/main" id="{252E5B69-748A-4087-8F3F-B65BBEB12CD0}"/>
              </a:ext>
            </a:extLst>
          </p:cNvPr>
          <p:cNvPicPr>
            <a:picLocks noChangeAspect="1"/>
          </p:cNvPicPr>
          <p:nvPr/>
        </p:nvPicPr>
        <p:blipFill rotWithShape="1">
          <a:blip r:embed="rId3">
            <a:extLst>
              <a:ext uri="{28A0092B-C50C-407E-A947-70E740481C1C}">
                <a14:useLocalDpi xmlns:a14="http://schemas.microsoft.com/office/drawing/2010/main" val="0"/>
              </a:ext>
            </a:extLst>
          </a:blip>
          <a:srcRect l="19923" t="8167" r="19554" b="17067"/>
          <a:stretch/>
        </p:blipFill>
        <p:spPr>
          <a:xfrm>
            <a:off x="711994" y="5229532"/>
            <a:ext cx="1581694" cy="1573699"/>
          </a:xfrm>
          <a:prstGeom prst="rect">
            <a:avLst/>
          </a:prstGeom>
        </p:spPr>
      </p:pic>
      <p:pic>
        <p:nvPicPr>
          <p:cNvPr id="46" name="図 45" descr="ロゴ が含まれている画像&#10;&#10;自動的に生成された説明">
            <a:extLst>
              <a:ext uri="{FF2B5EF4-FFF2-40B4-BE49-F238E27FC236}">
                <a16:creationId xmlns:a16="http://schemas.microsoft.com/office/drawing/2014/main" id="{9D1A76B4-59BF-4153-B8A2-F0EDAA787F8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25244" y="5229532"/>
            <a:ext cx="1524141" cy="1524141"/>
          </a:xfrm>
          <a:prstGeom prst="rect">
            <a:avLst/>
          </a:prstGeom>
        </p:spPr>
      </p:pic>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A9C81A2-4C09-4E54-8CB9-C01F8B4217A8}"/>
                  </a:ext>
                </a:extLst>
              </p:cNvPr>
              <p:cNvSpPr txBox="1"/>
              <p:nvPr/>
            </p:nvSpPr>
            <p:spPr>
              <a:xfrm>
                <a:off x="2619923" y="5797502"/>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74" name="テキスト ボックス 73">
                <a:extLst>
                  <a:ext uri="{FF2B5EF4-FFF2-40B4-BE49-F238E27FC236}">
                    <a16:creationId xmlns:a16="http://schemas.microsoft.com/office/drawing/2014/main" id="{9A9C81A2-4C09-4E54-8CB9-C01F8B4217A8}"/>
                  </a:ext>
                </a:extLst>
              </p:cNvPr>
              <p:cNvSpPr txBox="1">
                <a:spLocks noRot="1" noChangeAspect="1" noMove="1" noResize="1" noEditPoints="1" noAdjustHandles="1" noChangeArrowheads="1" noChangeShapeType="1" noTextEdit="1"/>
              </p:cNvSpPr>
              <p:nvPr/>
            </p:nvSpPr>
            <p:spPr>
              <a:xfrm>
                <a:off x="2619923" y="5797502"/>
                <a:ext cx="419987"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C5B438C9-3A6A-41AA-97C8-5355CEA6B29D}"/>
                  </a:ext>
                </a:extLst>
              </p:cNvPr>
              <p:cNvSpPr txBox="1"/>
              <p:nvPr/>
            </p:nvSpPr>
            <p:spPr>
              <a:xfrm>
                <a:off x="5134719" y="5797502"/>
                <a:ext cx="419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id="{C5B438C9-3A6A-41AA-97C8-5355CEA6B29D}"/>
                  </a:ext>
                </a:extLst>
              </p:cNvPr>
              <p:cNvSpPr txBox="1">
                <a:spLocks noRot="1" noChangeAspect="1" noMove="1" noResize="1" noEditPoints="1" noAdjustHandles="1" noChangeArrowheads="1" noChangeShapeType="1" noTextEdit="1"/>
              </p:cNvSpPr>
              <p:nvPr/>
            </p:nvSpPr>
            <p:spPr>
              <a:xfrm>
                <a:off x="5134719" y="5797502"/>
                <a:ext cx="419987" cy="492443"/>
              </a:xfrm>
              <a:prstGeom prst="rect">
                <a:avLst/>
              </a:prstGeom>
              <a:blipFill>
                <a:blip r:embed="rId18"/>
                <a:stretch>
                  <a:fillRect/>
                </a:stretch>
              </a:blipFill>
            </p:spPr>
            <p:txBody>
              <a:bodyPr/>
              <a:lstStyle/>
              <a:p>
                <a:r>
                  <a:rPr lang="ja-JP" altLang="en-US">
                    <a:noFill/>
                  </a:rPr>
                  <a:t> </a:t>
                </a:r>
              </a:p>
            </p:txBody>
          </p:sp>
        </mc:Fallback>
      </mc:AlternateContent>
      <p:pic>
        <p:nvPicPr>
          <p:cNvPr id="48" name="図 47" descr="Cgで描かれたスピーカー&#10;&#10;中程度の精度で自動的に生成された説明">
            <a:extLst>
              <a:ext uri="{FF2B5EF4-FFF2-40B4-BE49-F238E27FC236}">
                <a16:creationId xmlns:a16="http://schemas.microsoft.com/office/drawing/2014/main" id="{D28E709A-DF17-4845-97F4-F8E1D7B8B2FC}"/>
              </a:ext>
            </a:extLst>
          </p:cNvPr>
          <p:cNvPicPr>
            <a:picLocks noChangeAspect="1"/>
          </p:cNvPicPr>
          <p:nvPr/>
        </p:nvPicPr>
        <p:blipFill rotWithShape="1">
          <a:blip r:embed="rId19">
            <a:extLst>
              <a:ext uri="{28A0092B-C50C-407E-A947-70E740481C1C}">
                <a14:useLocalDpi xmlns:a14="http://schemas.microsoft.com/office/drawing/2010/main" val="0"/>
              </a:ext>
            </a:extLst>
          </a:blip>
          <a:srcRect l="50640"/>
          <a:stretch/>
        </p:blipFill>
        <p:spPr>
          <a:xfrm>
            <a:off x="5836320" y="5229532"/>
            <a:ext cx="1504638" cy="1524141"/>
          </a:xfrm>
          <a:prstGeom prst="rect">
            <a:avLst/>
          </a:prstGeom>
        </p:spPr>
      </p:pic>
      <p:sp>
        <p:nvSpPr>
          <p:cNvPr id="76" name="テキスト ボックス 75">
            <a:extLst>
              <a:ext uri="{FF2B5EF4-FFF2-40B4-BE49-F238E27FC236}">
                <a16:creationId xmlns:a16="http://schemas.microsoft.com/office/drawing/2014/main" id="{7BC9E127-D82F-4A87-BA34-BAD11115EEEC}"/>
              </a:ext>
            </a:extLst>
          </p:cNvPr>
          <p:cNvSpPr txBox="1"/>
          <p:nvPr/>
        </p:nvSpPr>
        <p:spPr>
          <a:xfrm>
            <a:off x="114168" y="4719695"/>
            <a:ext cx="2116285" cy="461665"/>
          </a:xfrm>
          <a:prstGeom prst="rect">
            <a:avLst/>
          </a:prstGeom>
          <a:solidFill>
            <a:schemeClr val="accent6">
              <a:lumMod val="60000"/>
              <a:lumOff val="40000"/>
            </a:schemeClr>
          </a:solidFill>
          <a:ln w="28575">
            <a:solidFill>
              <a:schemeClr val="accent6">
                <a:lumMod val="75000"/>
              </a:schemeClr>
            </a:solidFill>
          </a:ln>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r>
              <a:rPr lang="en-US" altLang="ja-JP" sz="2400" dirty="0">
                <a:latin typeface="ＭＳ Ｐゴシック" panose="020B0600070205080204" pitchFamily="50" charset="-128"/>
                <a:ea typeface="ＭＳ Ｐゴシック" panose="020B0600070205080204" pitchFamily="50" charset="-128"/>
              </a:rPr>
              <a:t> </a:t>
            </a:r>
            <a:r>
              <a:rPr lang="ja-JP" altLang="en-US" sz="2400" dirty="0">
                <a:latin typeface="ＭＳ Ｐゴシック" panose="020B0600070205080204" pitchFamily="50" charset="-128"/>
                <a:ea typeface="ＭＳ Ｐゴシック" panose="020B0600070205080204" pitchFamily="50" charset="-128"/>
              </a:rPr>
              <a:t>作成</a:t>
            </a:r>
            <a:endParaRPr kumimoji="1"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005881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テーブル&#10;&#10;自動的に生成された説明">
            <a:extLst>
              <a:ext uri="{FF2B5EF4-FFF2-40B4-BE49-F238E27FC236}">
                <a16:creationId xmlns:a16="http://schemas.microsoft.com/office/drawing/2014/main" id="{209F8C36-C556-4833-A8AD-1BA617008C25}"/>
              </a:ext>
            </a:extLst>
          </p:cNvPr>
          <p:cNvPicPr>
            <a:picLocks noChangeAspect="1"/>
          </p:cNvPicPr>
          <p:nvPr/>
        </p:nvPicPr>
        <p:blipFill rotWithShape="1">
          <a:blip r:embed="rId3">
            <a:extLst>
              <a:ext uri="{28A0092B-C50C-407E-A947-70E740481C1C}">
                <a14:useLocalDpi xmlns:a14="http://schemas.microsoft.com/office/drawing/2010/main" val="0"/>
              </a:ext>
            </a:extLst>
          </a:blip>
          <a:srcRect l="933" t="7598" r="17733" b="1723"/>
          <a:stretch/>
        </p:blipFill>
        <p:spPr>
          <a:xfrm>
            <a:off x="4097649" y="3429000"/>
            <a:ext cx="4708099" cy="2837800"/>
          </a:xfrm>
          <a:prstGeom prst="rect">
            <a:avLst/>
          </a:prstGeom>
        </p:spPr>
      </p:pic>
      <p:pic>
        <p:nvPicPr>
          <p:cNvPr id="9" name="図 8" descr="建物, 小さい, 座る, 持つ が含まれている画像&#10;&#10;自動的に生成された説明">
            <a:extLst>
              <a:ext uri="{FF2B5EF4-FFF2-40B4-BE49-F238E27FC236}">
                <a16:creationId xmlns:a16="http://schemas.microsoft.com/office/drawing/2014/main" id="{1A092488-1F93-4962-B8FD-4D9A1C8BF6E8}"/>
              </a:ext>
            </a:extLst>
          </p:cNvPr>
          <p:cNvPicPr>
            <a:picLocks noChangeAspect="1"/>
          </p:cNvPicPr>
          <p:nvPr/>
        </p:nvPicPr>
        <p:blipFill rotWithShape="1">
          <a:blip r:embed="rId4">
            <a:extLst>
              <a:ext uri="{28A0092B-C50C-407E-A947-70E740481C1C}">
                <a14:useLocalDpi xmlns:a14="http://schemas.microsoft.com/office/drawing/2010/main" val="0"/>
              </a:ext>
            </a:extLst>
          </a:blip>
          <a:srcRect b="53572"/>
          <a:stretch/>
        </p:blipFill>
        <p:spPr>
          <a:xfrm>
            <a:off x="1946030" y="2285792"/>
            <a:ext cx="3053416" cy="69264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50</a:t>
            </a:fld>
            <a:endParaRPr lang="en-US" sz="1050" b="0" strike="noStrike" spc="-1" dirty="0">
              <a:latin typeface="Times New Roman"/>
            </a:endParaRPr>
          </a:p>
        </p:txBody>
      </p:sp>
      <p:sp>
        <p:nvSpPr>
          <p:cNvPr id="27" name="テキスト ボックス 26">
            <a:extLst>
              <a:ext uri="{FF2B5EF4-FFF2-40B4-BE49-F238E27FC236}">
                <a16:creationId xmlns:a16="http://schemas.microsoft.com/office/drawing/2014/main" id="{2E4AB87E-0BAA-416D-8760-78276C223E61}"/>
              </a:ext>
            </a:extLst>
          </p:cNvPr>
          <p:cNvSpPr txBox="1"/>
          <p:nvPr/>
        </p:nvSpPr>
        <p:spPr>
          <a:xfrm>
            <a:off x="839968" y="872865"/>
            <a:ext cx="1287340" cy="461665"/>
          </a:xfrm>
          <a:prstGeom prst="rect">
            <a:avLst/>
          </a:prstGeom>
          <a:noFill/>
        </p:spPr>
        <p:txBody>
          <a:bodyPr wrap="none" rtlCol="0">
            <a:spAutoFit/>
          </a:bodyPr>
          <a:lstStyle/>
          <a:p>
            <a:r>
              <a:rPr lang="en-US" altLang="ja-JP" sz="2400" dirty="0"/>
              <a:t>Training</a:t>
            </a:r>
            <a:endParaRPr kumimoji="1" lang="ja-JP" altLang="en-US" sz="2400" dirty="0"/>
          </a:p>
        </p:txBody>
      </p:sp>
      <p:pic>
        <p:nvPicPr>
          <p:cNvPr id="3" name="図 2" descr="探す, 異なる, 座る, 立つ が含まれている画像&#10;&#10;自動的に生成された説明">
            <a:extLst>
              <a:ext uri="{FF2B5EF4-FFF2-40B4-BE49-F238E27FC236}">
                <a16:creationId xmlns:a16="http://schemas.microsoft.com/office/drawing/2014/main" id="{F33E2363-D129-48A9-873F-AC87C2E02570}"/>
              </a:ext>
            </a:extLst>
          </p:cNvPr>
          <p:cNvPicPr>
            <a:picLocks noChangeAspect="1"/>
          </p:cNvPicPr>
          <p:nvPr/>
        </p:nvPicPr>
        <p:blipFill rotWithShape="1">
          <a:blip r:embed="rId5">
            <a:extLst>
              <a:ext uri="{28A0092B-C50C-407E-A947-70E740481C1C}">
                <a14:useLocalDpi xmlns:a14="http://schemas.microsoft.com/office/drawing/2010/main" val="0"/>
              </a:ext>
            </a:extLst>
          </a:blip>
          <a:srcRect b="55434"/>
          <a:stretch/>
        </p:blipFill>
        <p:spPr>
          <a:xfrm>
            <a:off x="2010656" y="1598310"/>
            <a:ext cx="2924164" cy="662331"/>
          </a:xfrm>
          <a:prstGeom prst="rect">
            <a:avLst/>
          </a:prstGeom>
        </p:spPr>
      </p:pic>
      <p:sp>
        <p:nvSpPr>
          <p:cNvPr id="30" name="テキスト ボックス 29">
            <a:extLst>
              <a:ext uri="{FF2B5EF4-FFF2-40B4-BE49-F238E27FC236}">
                <a16:creationId xmlns:a16="http://schemas.microsoft.com/office/drawing/2014/main" id="{984E0A95-CEA9-472B-A90E-BA336B6714EE}"/>
              </a:ext>
            </a:extLst>
          </p:cNvPr>
          <p:cNvSpPr txBox="1"/>
          <p:nvPr/>
        </p:nvSpPr>
        <p:spPr>
          <a:xfrm>
            <a:off x="782986" y="1731512"/>
            <a:ext cx="1197764" cy="400110"/>
          </a:xfrm>
          <a:prstGeom prst="rect">
            <a:avLst/>
          </a:prstGeom>
          <a:noFill/>
        </p:spPr>
        <p:txBody>
          <a:bodyPr wrap="none" rtlCol="0">
            <a:spAutoFit/>
          </a:bodyPr>
          <a:lstStyle/>
          <a:p>
            <a:r>
              <a:rPr lang="en-US" altLang="ja-JP" sz="2000" dirty="0"/>
              <a:t>Negative</a:t>
            </a:r>
            <a:endParaRPr kumimoji="1" lang="ja-JP" altLang="en-US" sz="2000" dirty="0"/>
          </a:p>
        </p:txBody>
      </p:sp>
      <p:sp>
        <p:nvSpPr>
          <p:cNvPr id="33" name="テキスト ボックス 32">
            <a:extLst>
              <a:ext uri="{FF2B5EF4-FFF2-40B4-BE49-F238E27FC236}">
                <a16:creationId xmlns:a16="http://schemas.microsoft.com/office/drawing/2014/main" id="{DF0555F8-576E-4C25-B6BC-3E380956D4D4}"/>
              </a:ext>
            </a:extLst>
          </p:cNvPr>
          <p:cNvSpPr txBox="1"/>
          <p:nvPr/>
        </p:nvSpPr>
        <p:spPr>
          <a:xfrm>
            <a:off x="862079" y="2437000"/>
            <a:ext cx="1083951" cy="400110"/>
          </a:xfrm>
          <a:prstGeom prst="rect">
            <a:avLst/>
          </a:prstGeom>
          <a:noFill/>
        </p:spPr>
        <p:txBody>
          <a:bodyPr wrap="none" rtlCol="0">
            <a:spAutoFit/>
          </a:bodyPr>
          <a:lstStyle/>
          <a:p>
            <a:r>
              <a:rPr lang="en-US" altLang="ja-JP" sz="2000" dirty="0"/>
              <a:t>Positive</a:t>
            </a:r>
            <a:endParaRPr kumimoji="1" lang="ja-JP" altLang="en-US" sz="2000" dirty="0"/>
          </a:p>
        </p:txBody>
      </p:sp>
      <p:sp>
        <p:nvSpPr>
          <p:cNvPr id="6" name="矢印: 右 5">
            <a:extLst>
              <a:ext uri="{FF2B5EF4-FFF2-40B4-BE49-F238E27FC236}">
                <a16:creationId xmlns:a16="http://schemas.microsoft.com/office/drawing/2014/main" id="{BFEB989E-D23E-4249-A83B-B1BB951700A5}"/>
              </a:ext>
            </a:extLst>
          </p:cNvPr>
          <p:cNvSpPr/>
          <p:nvPr/>
        </p:nvSpPr>
        <p:spPr>
          <a:xfrm>
            <a:off x="5090181" y="1956863"/>
            <a:ext cx="612558" cy="607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4D04DA41-7E9B-4E4E-BF0D-C4138A262F62}"/>
              </a:ext>
            </a:extLst>
          </p:cNvPr>
          <p:cNvGrpSpPr/>
          <p:nvPr/>
        </p:nvGrpSpPr>
        <p:grpSpPr>
          <a:xfrm>
            <a:off x="5765963" y="1598311"/>
            <a:ext cx="1210588" cy="1367935"/>
            <a:chOff x="5064627" y="1654742"/>
            <a:chExt cx="1210588" cy="1367935"/>
          </a:xfrm>
        </p:grpSpPr>
        <p:sp>
          <p:nvSpPr>
            <p:cNvPr id="34" name="台形 33">
              <a:extLst>
                <a:ext uri="{FF2B5EF4-FFF2-40B4-BE49-F238E27FC236}">
                  <a16:creationId xmlns:a16="http://schemas.microsoft.com/office/drawing/2014/main" id="{74443805-0943-4137-B487-B0E380549685}"/>
                </a:ext>
              </a:extLst>
            </p:cNvPr>
            <p:cNvSpPr/>
            <p:nvPr/>
          </p:nvSpPr>
          <p:spPr>
            <a:xfrm rot="5400000">
              <a:off x="4975100" y="1813043"/>
              <a:ext cx="1367935" cy="1051333"/>
            </a:xfrm>
            <a:prstGeom prst="trapezoid">
              <a:avLst>
                <a:gd name="adj" fmla="val 3836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5E5F847F-5C3B-4EF4-8EAB-21236C4ADEB9}"/>
                </a:ext>
              </a:extLst>
            </p:cNvPr>
            <p:cNvSpPr txBox="1"/>
            <p:nvPr/>
          </p:nvSpPr>
          <p:spPr>
            <a:xfrm>
              <a:off x="5064627" y="2107876"/>
              <a:ext cx="1210588" cy="461665"/>
            </a:xfrm>
            <a:prstGeom prst="rect">
              <a:avLst/>
            </a:prstGeom>
            <a:noFill/>
          </p:spPr>
          <p:txBody>
            <a:bodyPr wrap="none" rtlCol="0">
              <a:spAutoFit/>
            </a:bodyPr>
            <a:lstStyle/>
            <a:p>
              <a:r>
                <a:rPr lang="en-US" altLang="ja-JP" sz="2400" dirty="0"/>
                <a:t>VGG16</a:t>
              </a:r>
              <a:endParaRPr kumimoji="1" lang="ja-JP" altLang="en-US" sz="2400" dirty="0"/>
            </a:p>
          </p:txBody>
        </p:sp>
      </p:grpSp>
      <p:graphicFrame>
        <p:nvGraphicFramePr>
          <p:cNvPr id="38" name="表 42">
            <a:extLst>
              <a:ext uri="{FF2B5EF4-FFF2-40B4-BE49-F238E27FC236}">
                <a16:creationId xmlns:a16="http://schemas.microsoft.com/office/drawing/2014/main" id="{89E19CF6-F57E-4656-8B64-BFCA8057FE10}"/>
              </a:ext>
            </a:extLst>
          </p:cNvPr>
          <p:cNvGraphicFramePr>
            <a:graphicFrameLocks noGrp="1"/>
          </p:cNvGraphicFramePr>
          <p:nvPr/>
        </p:nvGraphicFramePr>
        <p:xfrm>
          <a:off x="580680" y="3846432"/>
          <a:ext cx="2810012" cy="148336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989599">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ct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ctr">
                        <a:lnSpc>
                          <a:spcPts val="2200"/>
                        </a:lnSpc>
                      </a:pPr>
                      <a:r>
                        <a:rPr kumimoji="1" lang="en-US" altLang="ja-JP" dirty="0"/>
                        <a:t>32</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ctr">
                        <a:lnSpc>
                          <a:spcPts val="2200"/>
                        </a:lnSpc>
                      </a:pPr>
                      <a:r>
                        <a:rPr kumimoji="1" lang="en-US" altLang="ja-JP" dirty="0"/>
                        <a:t>0.0001</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2590738"/>
                  </a:ext>
                </a:extLst>
              </a:tr>
            </a:tbl>
          </a:graphicData>
        </a:graphic>
      </p:graphicFrame>
      <p:pic>
        <p:nvPicPr>
          <p:cNvPr id="4" name="図 3" descr="QR コード が含まれている画像&#10;&#10;自動的に生成された説明">
            <a:extLst>
              <a:ext uri="{FF2B5EF4-FFF2-40B4-BE49-F238E27FC236}">
                <a16:creationId xmlns:a16="http://schemas.microsoft.com/office/drawing/2014/main" id="{5BB1A5EE-4FBF-4465-8FC2-C2F86BB67703}"/>
              </a:ext>
            </a:extLst>
          </p:cNvPr>
          <p:cNvPicPr>
            <a:picLocks noChangeAspect="1"/>
          </p:cNvPicPr>
          <p:nvPr/>
        </p:nvPicPr>
        <p:blipFill rotWithShape="1">
          <a:blip r:embed="rId6">
            <a:extLst>
              <a:ext uri="{28A0092B-C50C-407E-A947-70E740481C1C}">
                <a14:useLocalDpi xmlns:a14="http://schemas.microsoft.com/office/drawing/2010/main" val="0"/>
              </a:ext>
            </a:extLst>
          </a:blip>
          <a:srcRect t="1" b="55336"/>
          <a:stretch/>
        </p:blipFill>
        <p:spPr>
          <a:xfrm>
            <a:off x="1949157" y="1598310"/>
            <a:ext cx="3063344" cy="662331"/>
          </a:xfrm>
          <a:prstGeom prst="rect">
            <a:avLst/>
          </a:prstGeom>
        </p:spPr>
      </p:pic>
      <p:sp>
        <p:nvSpPr>
          <p:cNvPr id="16" name="テキスト ボックス 15">
            <a:extLst>
              <a:ext uri="{FF2B5EF4-FFF2-40B4-BE49-F238E27FC236}">
                <a16:creationId xmlns:a16="http://schemas.microsoft.com/office/drawing/2014/main" id="{57563AC8-E526-4EC2-B784-05E89B598CF5}"/>
              </a:ext>
            </a:extLst>
          </p:cNvPr>
          <p:cNvSpPr txBox="1"/>
          <p:nvPr/>
        </p:nvSpPr>
        <p:spPr>
          <a:xfrm>
            <a:off x="274169" y="506519"/>
            <a:ext cx="4209054" cy="461665"/>
          </a:xfrm>
          <a:prstGeom prst="rect">
            <a:avLst/>
          </a:prstGeom>
          <a:noFill/>
        </p:spPr>
        <p:txBody>
          <a:bodyPr wrap="square" rtlCol="0">
            <a:spAutoFit/>
          </a:bodyPr>
          <a:lstStyle/>
          <a:p>
            <a:r>
              <a:rPr lang="ja-JP" altLang="en-US" sz="2400" dirty="0"/>
              <a:t>オリジナル画像を</a:t>
            </a:r>
            <a:r>
              <a:rPr kumimoji="1" lang="ja-JP" altLang="en-US" sz="2400" dirty="0"/>
              <a:t>用いて訓練</a:t>
            </a:r>
          </a:p>
        </p:txBody>
      </p:sp>
    </p:spTree>
    <p:extLst>
      <p:ext uri="{BB962C8B-B14F-4D97-AF65-F5344CB8AC3E}">
        <p14:creationId xmlns:p14="http://schemas.microsoft.com/office/powerpoint/2010/main" val="1963058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ィカル ユーザー インターフェイス&#10;&#10;中程度の精度で自動的に生成された説明">
            <a:extLst>
              <a:ext uri="{FF2B5EF4-FFF2-40B4-BE49-F238E27FC236}">
                <a16:creationId xmlns:a16="http://schemas.microsoft.com/office/drawing/2014/main" id="{F83C0D5A-B894-4BCA-AB29-C2860B68B8B0}"/>
              </a:ext>
            </a:extLst>
          </p:cNvPr>
          <p:cNvPicPr>
            <a:picLocks noChangeAspect="1"/>
          </p:cNvPicPr>
          <p:nvPr/>
        </p:nvPicPr>
        <p:blipFill rotWithShape="1">
          <a:blip r:embed="rId3">
            <a:extLst>
              <a:ext uri="{28A0092B-C50C-407E-A947-70E740481C1C}">
                <a14:useLocalDpi xmlns:a14="http://schemas.microsoft.com/office/drawing/2010/main" val="0"/>
              </a:ext>
            </a:extLst>
          </a:blip>
          <a:srcRect l="18937" t="7844" r="19606" b="16988"/>
          <a:stretch/>
        </p:blipFill>
        <p:spPr>
          <a:xfrm>
            <a:off x="2171608" y="3916045"/>
            <a:ext cx="1707713" cy="1700641"/>
          </a:xfrm>
          <a:prstGeom prst="rect">
            <a:avLst/>
          </a:prstGeom>
        </p:spPr>
      </p:pic>
      <p:pic>
        <p:nvPicPr>
          <p:cNvPr id="8" name="図 7" descr="正方形 が含まれている画像&#10;&#10;自動的に生成された説明">
            <a:extLst>
              <a:ext uri="{FF2B5EF4-FFF2-40B4-BE49-F238E27FC236}">
                <a16:creationId xmlns:a16="http://schemas.microsoft.com/office/drawing/2014/main" id="{F525203F-D2C1-47B2-936F-D83B40AC77DC}"/>
              </a:ext>
            </a:extLst>
          </p:cNvPr>
          <p:cNvPicPr>
            <a:picLocks noChangeAspect="1"/>
          </p:cNvPicPr>
          <p:nvPr/>
        </p:nvPicPr>
        <p:blipFill rotWithShape="1">
          <a:blip r:embed="rId4">
            <a:extLst>
              <a:ext uri="{28A0092B-C50C-407E-A947-70E740481C1C}">
                <a14:useLocalDpi xmlns:a14="http://schemas.microsoft.com/office/drawing/2010/main" val="0"/>
              </a:ext>
            </a:extLst>
          </a:blip>
          <a:srcRect l="18713" t="8228" r="19528" b="16757"/>
          <a:stretch/>
        </p:blipFill>
        <p:spPr>
          <a:xfrm>
            <a:off x="2159535" y="1343496"/>
            <a:ext cx="1729188" cy="1710118"/>
          </a:xfrm>
          <a:prstGeom prst="rect">
            <a:avLst/>
          </a:prstGeom>
        </p:spPr>
      </p:pic>
      <p:pic>
        <p:nvPicPr>
          <p:cNvPr id="3" name="図 2" descr="グラフ, ツリーマップ図&#10;&#10;自動的に生成された説明">
            <a:extLst>
              <a:ext uri="{FF2B5EF4-FFF2-40B4-BE49-F238E27FC236}">
                <a16:creationId xmlns:a16="http://schemas.microsoft.com/office/drawing/2014/main" id="{437C8E0F-85BC-485D-B62A-87E8EAA735A3}"/>
              </a:ext>
            </a:extLst>
          </p:cNvPr>
          <p:cNvPicPr>
            <a:picLocks noChangeAspect="1"/>
          </p:cNvPicPr>
          <p:nvPr/>
        </p:nvPicPr>
        <p:blipFill rotWithShape="1">
          <a:blip r:embed="rId5">
            <a:extLst>
              <a:ext uri="{28A0092B-C50C-407E-A947-70E740481C1C}">
                <a14:useLocalDpi xmlns:a14="http://schemas.microsoft.com/office/drawing/2010/main" val="0"/>
              </a:ext>
            </a:extLst>
          </a:blip>
          <a:srcRect l="4272" t="6335" r="6737" b="6177"/>
          <a:stretch/>
        </p:blipFill>
        <p:spPr>
          <a:xfrm>
            <a:off x="4500614" y="1937832"/>
            <a:ext cx="4383566" cy="3232144"/>
          </a:xfrm>
          <a:prstGeom prst="rect">
            <a:avLst/>
          </a:prstGeom>
        </p:spPr>
      </p:pic>
      <p:pic>
        <p:nvPicPr>
          <p:cNvPr id="18" name="図 17" descr="食品, 古い, 男, 立つ が含まれている画像&#10;&#10;自動的に生成された説明">
            <a:extLst>
              <a:ext uri="{FF2B5EF4-FFF2-40B4-BE49-F238E27FC236}">
                <a16:creationId xmlns:a16="http://schemas.microsoft.com/office/drawing/2014/main" id="{B5C0F7C8-55BD-4628-97FB-E705BE9E74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202" y="3916045"/>
            <a:ext cx="1707713" cy="1707713"/>
          </a:xfrm>
          <a:prstGeom prst="rect">
            <a:avLst/>
          </a:prstGeom>
        </p:spPr>
      </p:pic>
      <p:pic>
        <p:nvPicPr>
          <p:cNvPr id="10" name="図 9" descr="雪が積もった地面&#10;&#10;中程度の精度で自動的に生成された説明">
            <a:extLst>
              <a:ext uri="{FF2B5EF4-FFF2-40B4-BE49-F238E27FC236}">
                <a16:creationId xmlns:a16="http://schemas.microsoft.com/office/drawing/2014/main" id="{FE3DEBF5-42AC-4F5B-A49A-BE576ECCA5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9100" y="1335740"/>
            <a:ext cx="1710118" cy="171011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51</a:t>
            </a:fld>
            <a:endParaRPr lang="en-US" sz="1050" b="0" strike="noStrike" spc="-1" dirty="0">
              <a:latin typeface="Times New Roman"/>
            </a:endParaRPr>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465560" y="966603"/>
            <a:ext cx="2023311" cy="400110"/>
          </a:xfrm>
          <a:prstGeom prst="rect">
            <a:avLst/>
          </a:prstGeom>
          <a:noFill/>
        </p:spPr>
        <p:txBody>
          <a:bodyPr wrap="none" rtlCol="0">
            <a:spAutoFit/>
          </a:bodyPr>
          <a:lstStyle/>
          <a:p>
            <a:r>
              <a:rPr kumimoji="1" lang="en-US" altLang="ja-JP" sz="2000" dirty="0"/>
              <a:t>test_neg_</a:t>
            </a:r>
            <a:r>
              <a:rPr lang="en-US" altLang="ja-JP" sz="2000" dirty="0"/>
              <a:t>00002</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476420" y="2708335"/>
            <a:ext cx="2783401" cy="338554"/>
            <a:chOff x="683095" y="2665845"/>
            <a:chExt cx="2783401"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43108" y="3558437"/>
            <a:ext cx="2008883" cy="400110"/>
          </a:xfrm>
          <a:prstGeom prst="rect">
            <a:avLst/>
          </a:prstGeom>
          <a:noFill/>
        </p:spPr>
        <p:txBody>
          <a:bodyPr wrap="none" rtlCol="0">
            <a:spAutoFit/>
          </a:bodyPr>
          <a:lstStyle/>
          <a:p>
            <a:r>
              <a:rPr lang="en-US" altLang="ja-JP" sz="2000" dirty="0"/>
              <a:t>test_pos_08790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479100" y="5266899"/>
            <a:ext cx="2769797" cy="338554"/>
            <a:chOff x="683095" y="2665845"/>
            <a:chExt cx="276979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8559" y="2665845"/>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grpSp>
      <p:sp>
        <p:nvSpPr>
          <p:cNvPr id="30" name="テキスト ボックス 29">
            <a:extLst>
              <a:ext uri="{FF2B5EF4-FFF2-40B4-BE49-F238E27FC236}">
                <a16:creationId xmlns:a16="http://schemas.microsoft.com/office/drawing/2014/main" id="{1C8B4DE3-D25C-4A2E-886C-C6EABE9FF221}"/>
              </a:ext>
            </a:extLst>
          </p:cNvPr>
          <p:cNvSpPr txBox="1"/>
          <p:nvPr/>
        </p:nvSpPr>
        <p:spPr>
          <a:xfrm>
            <a:off x="6060263" y="1500441"/>
            <a:ext cx="1420632" cy="400110"/>
          </a:xfrm>
          <a:prstGeom prst="rect">
            <a:avLst/>
          </a:prstGeom>
          <a:noFill/>
        </p:spPr>
        <p:txBody>
          <a:bodyPr wrap="square" rtlCol="0">
            <a:spAutoFit/>
          </a:bodyPr>
          <a:lstStyle/>
          <a:p>
            <a:r>
              <a:rPr lang="ja-JP" altLang="en-US" sz="2000" dirty="0"/>
              <a:t>混同行列</a:t>
            </a:r>
            <a:endParaRPr kumimoji="1" lang="ja-JP" altLang="en-US" sz="2000" dirty="0"/>
          </a:p>
        </p:txBody>
      </p:sp>
      <p:grpSp>
        <p:nvGrpSpPr>
          <p:cNvPr id="9" name="グループ化 8">
            <a:extLst>
              <a:ext uri="{FF2B5EF4-FFF2-40B4-BE49-F238E27FC236}">
                <a16:creationId xmlns:a16="http://schemas.microsoft.com/office/drawing/2014/main" id="{4D011E39-9E13-4914-B28F-E029CBDF76D7}"/>
              </a:ext>
            </a:extLst>
          </p:cNvPr>
          <p:cNvGrpSpPr/>
          <p:nvPr/>
        </p:nvGrpSpPr>
        <p:grpSpPr>
          <a:xfrm>
            <a:off x="4127873" y="2157131"/>
            <a:ext cx="2784868" cy="1976591"/>
            <a:chOff x="4057659" y="2183762"/>
            <a:chExt cx="2784868" cy="1976591"/>
          </a:xfrm>
        </p:grpSpPr>
        <p:sp>
          <p:nvSpPr>
            <p:cNvPr id="7" name="テキスト ボックス 6">
              <a:extLst>
                <a:ext uri="{FF2B5EF4-FFF2-40B4-BE49-F238E27FC236}">
                  <a16:creationId xmlns:a16="http://schemas.microsoft.com/office/drawing/2014/main" id="{777E3AAF-656D-44AC-939D-188B8C5E999E}"/>
                </a:ext>
              </a:extLst>
            </p:cNvPr>
            <p:cNvSpPr txBox="1"/>
            <p:nvPr/>
          </p:nvSpPr>
          <p:spPr>
            <a:xfrm rot="16200000">
              <a:off x="3596443" y="2644978"/>
              <a:ext cx="1291764" cy="369332"/>
            </a:xfrm>
            <a:prstGeom prst="rect">
              <a:avLst/>
            </a:prstGeom>
            <a:noFill/>
          </p:spPr>
          <p:txBody>
            <a:bodyPr wrap="none" rtlCol="0">
              <a:spAutoFit/>
            </a:bodyPr>
            <a:lstStyle/>
            <a:p>
              <a:r>
                <a:rPr kumimoji="1" lang="en-US" altLang="ja-JP" dirty="0"/>
                <a:t>True Class</a:t>
              </a:r>
              <a:endParaRPr kumimoji="1" lang="ja-JP" altLang="en-US" dirty="0"/>
            </a:p>
          </p:txBody>
        </p:sp>
        <p:sp>
          <p:nvSpPr>
            <p:cNvPr id="32" name="テキスト ボックス 31">
              <a:extLst>
                <a:ext uri="{FF2B5EF4-FFF2-40B4-BE49-F238E27FC236}">
                  <a16:creationId xmlns:a16="http://schemas.microsoft.com/office/drawing/2014/main" id="{9835D192-36C0-4CDC-B2D3-FD2B0466C118}"/>
                </a:ext>
              </a:extLst>
            </p:cNvPr>
            <p:cNvSpPr txBox="1"/>
            <p:nvPr/>
          </p:nvSpPr>
          <p:spPr>
            <a:xfrm>
              <a:off x="5042034" y="3791021"/>
              <a:ext cx="1800493" cy="369332"/>
            </a:xfrm>
            <a:prstGeom prst="rect">
              <a:avLst/>
            </a:prstGeom>
            <a:noFill/>
          </p:spPr>
          <p:txBody>
            <a:bodyPr wrap="none" rtlCol="0">
              <a:spAutoFit/>
            </a:bodyPr>
            <a:lstStyle/>
            <a:p>
              <a:r>
                <a:rPr kumimoji="1" lang="en-US" altLang="ja-JP" dirty="0"/>
                <a:t>Predicted Class</a:t>
              </a:r>
              <a:endParaRPr kumimoji="1" lang="ja-JP" altLang="en-US" dirty="0"/>
            </a:p>
          </p:txBody>
        </p:sp>
      </p:gr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8E22814-553D-4C6E-B73E-4DB30BD2F08D}"/>
                  </a:ext>
                </a:extLst>
              </p:cNvPr>
              <p:cNvSpPr txBox="1"/>
              <p:nvPr/>
            </p:nvSpPr>
            <p:spPr>
              <a:xfrm>
                <a:off x="5810617" y="5417590"/>
                <a:ext cx="176356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𝐴𝑐𝑐</m:t>
                      </m:r>
                      <m:r>
                        <a:rPr kumimoji="1" lang="en-US" altLang="ja-JP" sz="2000" b="0" i="1" smtClean="0">
                          <a:latin typeface="Cambria Math" panose="02040503050406030204" pitchFamily="18" charset="0"/>
                        </a:rPr>
                        <m:t>=0.9991</m:t>
                      </m:r>
                    </m:oMath>
                  </m:oMathPara>
                </a14:m>
                <a:endParaRPr kumimoji="1" lang="ja-JP" altLang="en-US" sz="2000" dirty="0"/>
              </a:p>
            </p:txBody>
          </p:sp>
        </mc:Choice>
        <mc:Fallback xmlns="">
          <p:sp>
            <p:nvSpPr>
              <p:cNvPr id="25" name="テキスト ボックス 24">
                <a:extLst>
                  <a:ext uri="{FF2B5EF4-FFF2-40B4-BE49-F238E27FC236}">
                    <a16:creationId xmlns:a16="http://schemas.microsoft.com/office/drawing/2014/main" id="{C8E22814-553D-4C6E-B73E-4DB30BD2F08D}"/>
                  </a:ext>
                </a:extLst>
              </p:cNvPr>
              <p:cNvSpPr txBox="1">
                <a:spLocks noRot="1" noChangeAspect="1" noMove="1" noResize="1" noEditPoints="1" noAdjustHandles="1" noChangeArrowheads="1" noChangeShapeType="1" noTextEdit="1"/>
              </p:cNvSpPr>
              <p:nvPr/>
            </p:nvSpPr>
            <p:spPr>
              <a:xfrm>
                <a:off x="5810617" y="5417590"/>
                <a:ext cx="1763560" cy="400110"/>
              </a:xfrm>
              <a:prstGeom prst="rect">
                <a:avLst/>
              </a:prstGeom>
              <a:blipFill>
                <a:blip r:embed="rId8"/>
                <a:stretch>
                  <a:fillRect/>
                </a:stretch>
              </a:blipFill>
            </p:spPr>
            <p:txBody>
              <a:bodyPr/>
              <a:lstStyle/>
              <a:p>
                <a:r>
                  <a:rPr lang="ja-JP" altLang="en-US">
                    <a:noFill/>
                  </a:rPr>
                  <a:t> </a:t>
                </a:r>
              </a:p>
            </p:txBody>
          </p:sp>
        </mc:Fallback>
      </mc:AlternateContent>
      <p:sp>
        <p:nvSpPr>
          <p:cNvPr id="28" name="矢印: 下 27">
            <a:extLst>
              <a:ext uri="{FF2B5EF4-FFF2-40B4-BE49-F238E27FC236}">
                <a16:creationId xmlns:a16="http://schemas.microsoft.com/office/drawing/2014/main" id="{4BD47F41-E9BD-44A7-805C-A5AF65A23479}"/>
              </a:ext>
            </a:extLst>
          </p:cNvPr>
          <p:cNvSpPr/>
          <p:nvPr/>
        </p:nvSpPr>
        <p:spPr>
          <a:xfrm rot="5991416">
            <a:off x="4484519" y="1570867"/>
            <a:ext cx="259461" cy="1355574"/>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3016E492-B038-442E-A4E0-63BF48D1E207}"/>
              </a:ext>
            </a:extLst>
          </p:cNvPr>
          <p:cNvSpPr/>
          <p:nvPr/>
        </p:nvSpPr>
        <p:spPr>
          <a:xfrm>
            <a:off x="5309285" y="2219314"/>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51950BD8-3D7D-48D2-9E32-F8813380EFED}"/>
              </a:ext>
            </a:extLst>
          </p:cNvPr>
          <p:cNvSpPr/>
          <p:nvPr/>
        </p:nvSpPr>
        <p:spPr>
          <a:xfrm>
            <a:off x="6391722" y="3084702"/>
            <a:ext cx="369332" cy="3693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C9FD36A9-A30E-44DC-A85A-F8A2FDC9AD1E}"/>
              </a:ext>
            </a:extLst>
          </p:cNvPr>
          <p:cNvSpPr/>
          <p:nvPr/>
        </p:nvSpPr>
        <p:spPr>
          <a:xfrm rot="4100363">
            <a:off x="5020285" y="2506950"/>
            <a:ext cx="259461" cy="2652515"/>
          </a:xfrm>
          <a:prstGeom prst="down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324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男性の写真と文字の加工写真&#10;&#10;低い精度で自動的に生成された説明">
            <a:extLst>
              <a:ext uri="{FF2B5EF4-FFF2-40B4-BE49-F238E27FC236}">
                <a16:creationId xmlns:a16="http://schemas.microsoft.com/office/drawing/2014/main" id="{CD5691E1-CF38-4529-9C85-DDD3BD2F1FDE}"/>
              </a:ext>
            </a:extLst>
          </p:cNvPr>
          <p:cNvPicPr>
            <a:picLocks noChangeAspect="1"/>
          </p:cNvPicPr>
          <p:nvPr/>
        </p:nvPicPr>
        <p:blipFill rotWithShape="1">
          <a:blip r:embed="rId3">
            <a:extLst>
              <a:ext uri="{28A0092B-C50C-407E-A947-70E740481C1C}">
                <a14:useLocalDpi xmlns:a14="http://schemas.microsoft.com/office/drawing/2010/main" val="0"/>
              </a:ext>
            </a:extLst>
          </a:blip>
          <a:srcRect l="18930" t="7349" r="19528" b="17626"/>
          <a:stretch/>
        </p:blipFill>
        <p:spPr>
          <a:xfrm>
            <a:off x="6752278" y="2971719"/>
            <a:ext cx="1705260" cy="1692639"/>
          </a:xfrm>
          <a:prstGeom prst="rect">
            <a:avLst/>
          </a:prstGeom>
          <a:ln>
            <a:solidFill>
              <a:schemeClr val="tx1"/>
            </a:solidFill>
          </a:ln>
        </p:spPr>
      </p:pic>
      <p:pic>
        <p:nvPicPr>
          <p:cNvPr id="10" name="図 9">
            <a:extLst>
              <a:ext uri="{FF2B5EF4-FFF2-40B4-BE49-F238E27FC236}">
                <a16:creationId xmlns:a16="http://schemas.microsoft.com/office/drawing/2014/main" id="{B17EC789-1FAD-44A1-BC7E-FB57339B58AF}"/>
              </a:ext>
            </a:extLst>
          </p:cNvPr>
          <p:cNvPicPr>
            <a:picLocks noChangeAspect="1"/>
          </p:cNvPicPr>
          <p:nvPr/>
        </p:nvPicPr>
        <p:blipFill rotWithShape="1">
          <a:blip r:embed="rId4">
            <a:extLst>
              <a:ext uri="{28A0092B-C50C-407E-A947-70E740481C1C}">
                <a14:useLocalDpi xmlns:a14="http://schemas.microsoft.com/office/drawing/2010/main" val="0"/>
              </a:ext>
            </a:extLst>
          </a:blip>
          <a:srcRect l="19384" t="8185" r="20311" b="18042"/>
          <a:stretch/>
        </p:blipFill>
        <p:spPr>
          <a:xfrm>
            <a:off x="2402498" y="2999190"/>
            <a:ext cx="1714477" cy="1707749"/>
          </a:xfrm>
          <a:prstGeom prst="rect">
            <a:avLst/>
          </a:prstGeom>
          <a:ln>
            <a:solidFill>
              <a:schemeClr val="tx1"/>
            </a:solidFill>
          </a:ln>
        </p:spPr>
      </p:pic>
      <p:pic>
        <p:nvPicPr>
          <p:cNvPr id="6" name="図 5" descr="食品 が含まれている画像&#10;&#10;自動的に生成された説明">
            <a:extLst>
              <a:ext uri="{FF2B5EF4-FFF2-40B4-BE49-F238E27FC236}">
                <a16:creationId xmlns:a16="http://schemas.microsoft.com/office/drawing/2014/main" id="{36948B0F-D976-4A50-AEFC-6E976F6F1E12}"/>
              </a:ext>
            </a:extLst>
          </p:cNvPr>
          <p:cNvPicPr>
            <a:picLocks noChangeAspect="1"/>
          </p:cNvPicPr>
          <p:nvPr/>
        </p:nvPicPr>
        <p:blipFill rotWithShape="1">
          <a:blip r:embed="rId5">
            <a:extLst>
              <a:ext uri="{28A0092B-C50C-407E-A947-70E740481C1C}">
                <a14:useLocalDpi xmlns:a14="http://schemas.microsoft.com/office/drawing/2010/main" val="0"/>
              </a:ext>
            </a:extLst>
          </a:blip>
          <a:srcRect l="19441" t="7608" r="20497" b="17287"/>
          <a:stretch/>
        </p:blipFill>
        <p:spPr>
          <a:xfrm>
            <a:off x="6787963" y="812105"/>
            <a:ext cx="1705260" cy="1699163"/>
          </a:xfrm>
          <a:prstGeom prst="rect">
            <a:avLst/>
          </a:prstGeom>
          <a:ln>
            <a:solidFill>
              <a:schemeClr val="tx1"/>
            </a:solidFill>
          </a:ln>
        </p:spPr>
      </p:pic>
      <p:pic>
        <p:nvPicPr>
          <p:cNvPr id="3" name="図 2" descr="正方形 が含まれている画像&#10;&#10;自動的に生成された説明">
            <a:extLst>
              <a:ext uri="{FF2B5EF4-FFF2-40B4-BE49-F238E27FC236}">
                <a16:creationId xmlns:a16="http://schemas.microsoft.com/office/drawing/2014/main" id="{98D7CFC6-DBD7-4E42-99C4-CBB4FC936EFA}"/>
              </a:ext>
            </a:extLst>
          </p:cNvPr>
          <p:cNvPicPr>
            <a:picLocks noChangeAspect="1"/>
          </p:cNvPicPr>
          <p:nvPr/>
        </p:nvPicPr>
        <p:blipFill rotWithShape="1">
          <a:blip r:embed="rId6">
            <a:extLst>
              <a:ext uri="{28A0092B-C50C-407E-A947-70E740481C1C}">
                <a14:useLocalDpi xmlns:a14="http://schemas.microsoft.com/office/drawing/2010/main" val="0"/>
              </a:ext>
            </a:extLst>
          </a:blip>
          <a:srcRect l="19010" t="7939" r="19786" b="16936"/>
          <a:stretch/>
        </p:blipFill>
        <p:spPr>
          <a:xfrm>
            <a:off x="2373468" y="812105"/>
            <a:ext cx="1715266" cy="1714323"/>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err="1">
                <a:solidFill>
                  <a:srgbClr val="FFFFFF"/>
                </a:solidFill>
                <a:latin typeface="游ゴシック"/>
              </a:rPr>
              <a:t>ConcreteSurface</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52</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447038"/>
            <a:ext cx="2093843" cy="400110"/>
          </a:xfrm>
          <a:prstGeom prst="rect">
            <a:avLst/>
          </a:prstGeom>
          <a:noFill/>
        </p:spPr>
        <p:txBody>
          <a:bodyPr wrap="none" rtlCol="0">
            <a:spAutoFit/>
          </a:bodyPr>
          <a:lstStyle/>
          <a:p>
            <a:r>
              <a:rPr kumimoji="1" lang="en-US" altLang="ja-JP" sz="2000" dirty="0" err="1"/>
              <a:t>test_neg</a:t>
            </a:r>
            <a:r>
              <a:rPr kumimoji="1" lang="en-US" altLang="ja-JP" sz="2000" dirty="0"/>
              <a:t>_</a:t>
            </a:r>
            <a:r>
              <a:rPr lang="en-US" altLang="ja-JP" sz="2000" dirty="0"/>
              <a:t> 00002</a:t>
            </a:r>
            <a:endParaRPr kumimoji="1" lang="ja-JP" altLang="en-US" sz="20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2597066"/>
            <a:ext cx="2023311" cy="400110"/>
          </a:xfrm>
          <a:prstGeom prst="rect">
            <a:avLst/>
          </a:prstGeom>
          <a:noFill/>
        </p:spPr>
        <p:txBody>
          <a:bodyPr wrap="none" rtlCol="0">
            <a:spAutoFit/>
          </a:bodyPr>
          <a:lstStyle/>
          <a:p>
            <a:r>
              <a:rPr kumimoji="1" lang="en-US" altLang="ja-JP" sz="2000" dirty="0"/>
              <a:t>test_neg_</a:t>
            </a:r>
            <a:r>
              <a:rPr lang="en-US" altLang="ja-JP" sz="2000" dirty="0"/>
              <a:t>08790</a:t>
            </a:r>
            <a:endParaRPr kumimoji="1" lang="ja-JP" altLang="en-US" sz="2000" dirty="0"/>
          </a:p>
        </p:txBody>
      </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2617596"/>
            <a:ext cx="2023311" cy="400110"/>
          </a:xfrm>
          <a:prstGeom prst="rect">
            <a:avLst/>
          </a:prstGeom>
          <a:noFill/>
        </p:spPr>
        <p:txBody>
          <a:bodyPr wrap="none" rtlCol="0">
            <a:spAutoFit/>
          </a:bodyPr>
          <a:lstStyle/>
          <a:p>
            <a:r>
              <a:rPr lang="en-US" altLang="ja-JP" sz="2000" dirty="0"/>
              <a:t>test_neg_17578</a:t>
            </a:r>
            <a:endParaRPr kumimoji="1" lang="ja-JP" altLang="en-US" sz="2000" dirty="0"/>
          </a:p>
        </p:txBody>
      </p:sp>
      <p:grpSp>
        <p:nvGrpSpPr>
          <p:cNvPr id="27" name="グループ化 26">
            <a:extLst>
              <a:ext uri="{FF2B5EF4-FFF2-40B4-BE49-F238E27FC236}">
                <a16:creationId xmlns:a16="http://schemas.microsoft.com/office/drawing/2014/main" id="{40D1F23E-1BD0-4C63-A5BC-9E490186AC41}"/>
              </a:ext>
            </a:extLst>
          </p:cNvPr>
          <p:cNvGrpSpPr/>
          <p:nvPr/>
        </p:nvGrpSpPr>
        <p:grpSpPr>
          <a:xfrm>
            <a:off x="658203" y="816370"/>
            <a:ext cx="3422491" cy="1801226"/>
            <a:chOff x="658203" y="816370"/>
            <a:chExt cx="3422491" cy="1801226"/>
          </a:xfrm>
        </p:grpSpPr>
        <p:pic>
          <p:nvPicPr>
            <p:cNvPr id="13" name="図 12" descr="コンピューターの画面&#10;&#10;中程度の精度で自動的に生成された説明">
              <a:extLst>
                <a:ext uri="{FF2B5EF4-FFF2-40B4-BE49-F238E27FC236}">
                  <a16:creationId xmlns:a16="http://schemas.microsoft.com/office/drawing/2014/main" id="{E69B7FFC-B619-4D8E-A7C8-B4BEA456DB47}"/>
                </a:ext>
              </a:extLst>
            </p:cNvPr>
            <p:cNvPicPr>
              <a:picLocks noChangeAspect="1"/>
            </p:cNvPicPr>
            <p:nvPr/>
          </p:nvPicPr>
          <p:blipFill rotWithShape="1">
            <a:blip r:embed="rId7">
              <a:extLst>
                <a:ext uri="{28A0092B-C50C-407E-A947-70E740481C1C}">
                  <a14:useLocalDpi xmlns:a14="http://schemas.microsoft.com/office/drawing/2010/main" val="0"/>
                </a:ext>
              </a:extLst>
            </a:blip>
            <a:srcRect l="19202" t="7835" r="19746" b="17658"/>
            <a:stretch/>
          </p:blipFill>
          <p:spPr>
            <a:xfrm>
              <a:off x="658204" y="816370"/>
              <a:ext cx="1721768" cy="1714058"/>
            </a:xfrm>
            <a:prstGeom prst="rect">
              <a:avLst/>
            </a:prstGeom>
          </p:spPr>
        </p:pic>
        <p:grpSp>
          <p:nvGrpSpPr>
            <p:cNvPr id="60" name="グループ化 59">
              <a:extLst>
                <a:ext uri="{FF2B5EF4-FFF2-40B4-BE49-F238E27FC236}">
                  <a16:creationId xmlns:a16="http://schemas.microsoft.com/office/drawing/2014/main" id="{E33387DB-69A5-4F2C-AE7F-DF0AF252DA31}"/>
                </a:ext>
              </a:extLst>
            </p:cNvPr>
            <p:cNvGrpSpPr/>
            <p:nvPr/>
          </p:nvGrpSpPr>
          <p:grpSpPr>
            <a:xfrm>
              <a:off x="658203" y="2189849"/>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3" name="楕円 22">
              <a:extLst>
                <a:ext uri="{FF2B5EF4-FFF2-40B4-BE49-F238E27FC236}">
                  <a16:creationId xmlns:a16="http://schemas.microsoft.com/office/drawing/2014/main" id="{77B2669F-A478-4C13-9D7C-E60D81EF4B84}"/>
                </a:ext>
              </a:extLst>
            </p:cNvPr>
            <p:cNvSpPr/>
            <p:nvPr/>
          </p:nvSpPr>
          <p:spPr>
            <a:xfrm>
              <a:off x="706926" y="115824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2E16CC1F-1C93-4CA3-991E-1BB6235FFF68}"/>
                </a:ext>
              </a:extLst>
            </p:cNvPr>
            <p:cNvSpPr/>
            <p:nvPr/>
          </p:nvSpPr>
          <p:spPr>
            <a:xfrm>
              <a:off x="1397168" y="128016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744375BE-1CAD-4864-BB4A-FA29B21794CF}"/>
                </a:ext>
              </a:extLst>
            </p:cNvPr>
            <p:cNvSpPr/>
            <p:nvPr/>
          </p:nvSpPr>
          <p:spPr>
            <a:xfrm>
              <a:off x="2088804" y="125926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8731BDA-E15C-4CDA-BB67-BA49C5B596A0}"/>
                </a:ext>
              </a:extLst>
            </p:cNvPr>
            <p:cNvSpPr/>
            <p:nvPr/>
          </p:nvSpPr>
          <p:spPr>
            <a:xfrm>
              <a:off x="2136130" y="237375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F72045C9-669F-4C70-B77B-0138FC3588AD}"/>
                </a:ext>
              </a:extLst>
            </p:cNvPr>
            <p:cNvSpPr/>
            <p:nvPr/>
          </p:nvSpPr>
          <p:spPr>
            <a:xfrm>
              <a:off x="2436472" y="117079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87FA0ED7-A1C7-4017-AEBC-9A5D0492ED07}"/>
                </a:ext>
              </a:extLst>
            </p:cNvPr>
            <p:cNvSpPr/>
            <p:nvPr/>
          </p:nvSpPr>
          <p:spPr>
            <a:xfrm>
              <a:off x="3084174" y="1327439"/>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BFD2DC7D-4401-4A78-AD62-93516374B93C}"/>
                </a:ext>
              </a:extLst>
            </p:cNvPr>
            <p:cNvSpPr/>
            <p:nvPr/>
          </p:nvSpPr>
          <p:spPr>
            <a:xfrm>
              <a:off x="3818457" y="1264895"/>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6F170638-1BEF-4E5F-99A5-15034BD345A9}"/>
                </a:ext>
              </a:extLst>
            </p:cNvPr>
            <p:cNvSpPr/>
            <p:nvPr/>
          </p:nvSpPr>
          <p:spPr>
            <a:xfrm>
              <a:off x="3836854" y="2371345"/>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9020725D-DC83-43A5-81F7-B4D694E14550}"/>
              </a:ext>
            </a:extLst>
          </p:cNvPr>
          <p:cNvGrpSpPr/>
          <p:nvPr/>
        </p:nvGrpSpPr>
        <p:grpSpPr>
          <a:xfrm>
            <a:off x="5042770" y="416763"/>
            <a:ext cx="2953597" cy="2099448"/>
            <a:chOff x="5042770" y="416763"/>
            <a:chExt cx="2953597" cy="2099448"/>
          </a:xfrm>
        </p:grpSpPr>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416763"/>
              <a:ext cx="2023311" cy="400110"/>
            </a:xfrm>
            <a:prstGeom prst="rect">
              <a:avLst/>
            </a:prstGeom>
            <a:noFill/>
          </p:spPr>
          <p:txBody>
            <a:bodyPr wrap="none" rtlCol="0">
              <a:spAutoFit/>
            </a:bodyPr>
            <a:lstStyle/>
            <a:p>
              <a:r>
                <a:rPr kumimoji="1" lang="en-US" altLang="ja-JP" sz="2000" dirty="0"/>
                <a:t>test_neg_04396</a:t>
              </a:r>
              <a:endParaRPr kumimoji="1" lang="ja-JP" altLang="en-US" sz="2000" dirty="0"/>
            </a:p>
          </p:txBody>
        </p:sp>
        <p:pic>
          <p:nvPicPr>
            <p:cNvPr id="18" name="図 17" descr="敷物 が含まれている画像&#10;&#10;自動的に生成された説明">
              <a:extLst>
                <a:ext uri="{FF2B5EF4-FFF2-40B4-BE49-F238E27FC236}">
                  <a16:creationId xmlns:a16="http://schemas.microsoft.com/office/drawing/2014/main" id="{9C9D031A-65FB-414F-BAC4-A04906639E14}"/>
                </a:ext>
              </a:extLst>
            </p:cNvPr>
            <p:cNvPicPr>
              <a:picLocks noChangeAspect="1"/>
            </p:cNvPicPr>
            <p:nvPr/>
          </p:nvPicPr>
          <p:blipFill rotWithShape="1">
            <a:blip r:embed="rId8">
              <a:extLst>
                <a:ext uri="{28A0092B-C50C-407E-A947-70E740481C1C}">
                  <a14:useLocalDpi xmlns:a14="http://schemas.microsoft.com/office/drawing/2010/main" val="0"/>
                </a:ext>
              </a:extLst>
            </a:blip>
            <a:srcRect l="18717" t="7712" r="19885" b="17916"/>
            <a:stretch/>
          </p:blipFill>
          <p:spPr>
            <a:xfrm>
              <a:off x="5048953" y="816370"/>
              <a:ext cx="1720346" cy="1699841"/>
            </a:xfrm>
            <a:prstGeom prst="rect">
              <a:avLst/>
            </a:prstGeom>
          </p:spPr>
        </p:pic>
        <p:grpSp>
          <p:nvGrpSpPr>
            <p:cNvPr id="7" name="グループ化 6">
              <a:extLst>
                <a:ext uri="{FF2B5EF4-FFF2-40B4-BE49-F238E27FC236}">
                  <a16:creationId xmlns:a16="http://schemas.microsoft.com/office/drawing/2014/main" id="{91EC767E-D8C5-4987-9920-1443A5F9F889}"/>
                </a:ext>
              </a:extLst>
            </p:cNvPr>
            <p:cNvGrpSpPr/>
            <p:nvPr/>
          </p:nvGrpSpPr>
          <p:grpSpPr>
            <a:xfrm>
              <a:off x="5052282" y="2177657"/>
              <a:ext cx="2944085" cy="338554"/>
              <a:chOff x="5041486" y="2641461"/>
              <a:chExt cx="2944085"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41461"/>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63762" y="2641461"/>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5" name="フリーフォーム: 図形 24">
              <a:extLst>
                <a:ext uri="{FF2B5EF4-FFF2-40B4-BE49-F238E27FC236}">
                  <a16:creationId xmlns:a16="http://schemas.microsoft.com/office/drawing/2014/main" id="{F4EA64A9-24F9-48BB-B6AB-4882C586A3A1}"/>
                </a:ext>
              </a:extLst>
            </p:cNvPr>
            <p:cNvSpPr/>
            <p:nvPr/>
          </p:nvSpPr>
          <p:spPr>
            <a:xfrm>
              <a:off x="5462016" y="1463040"/>
              <a:ext cx="414528" cy="524256"/>
            </a:xfrm>
            <a:custGeom>
              <a:avLst/>
              <a:gdLst>
                <a:gd name="connsiteX0" fmla="*/ 121920 w 414528"/>
                <a:gd name="connsiteY0" fmla="*/ 524256 h 524256"/>
                <a:gd name="connsiteX1" fmla="*/ 0 w 414528"/>
                <a:gd name="connsiteY1" fmla="*/ 426720 h 524256"/>
                <a:gd name="connsiteX2" fmla="*/ 158496 w 414528"/>
                <a:gd name="connsiteY2" fmla="*/ 268224 h 524256"/>
                <a:gd name="connsiteX3" fmla="*/ 109728 w 414528"/>
                <a:gd name="connsiteY3" fmla="*/ 36576 h 524256"/>
                <a:gd name="connsiteX4" fmla="*/ 316992 w 414528"/>
                <a:gd name="connsiteY4" fmla="*/ 0 h 524256"/>
                <a:gd name="connsiteX5" fmla="*/ 414528 w 414528"/>
                <a:gd name="connsiteY5" fmla="*/ 329184 h 524256"/>
                <a:gd name="connsiteX6" fmla="*/ 121920 w 414528"/>
                <a:gd name="connsiteY6" fmla="*/ 524256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528" h="524256">
                  <a:moveTo>
                    <a:pt x="121920" y="524256"/>
                  </a:moveTo>
                  <a:lnTo>
                    <a:pt x="0" y="426720"/>
                  </a:lnTo>
                  <a:lnTo>
                    <a:pt x="158496" y="268224"/>
                  </a:lnTo>
                  <a:lnTo>
                    <a:pt x="109728" y="36576"/>
                  </a:lnTo>
                  <a:lnTo>
                    <a:pt x="316992" y="0"/>
                  </a:lnTo>
                  <a:lnTo>
                    <a:pt x="414528" y="329184"/>
                  </a:lnTo>
                  <a:lnTo>
                    <a:pt x="121920" y="524256"/>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フリーフォーム: 図形 56">
              <a:extLst>
                <a:ext uri="{FF2B5EF4-FFF2-40B4-BE49-F238E27FC236}">
                  <a16:creationId xmlns:a16="http://schemas.microsoft.com/office/drawing/2014/main" id="{116BB875-18A4-476A-BE71-C39BD18F9867}"/>
                </a:ext>
              </a:extLst>
            </p:cNvPr>
            <p:cNvSpPr/>
            <p:nvPr/>
          </p:nvSpPr>
          <p:spPr>
            <a:xfrm>
              <a:off x="7182362" y="1458926"/>
              <a:ext cx="414528" cy="524256"/>
            </a:xfrm>
            <a:custGeom>
              <a:avLst/>
              <a:gdLst>
                <a:gd name="connsiteX0" fmla="*/ 121920 w 414528"/>
                <a:gd name="connsiteY0" fmla="*/ 524256 h 524256"/>
                <a:gd name="connsiteX1" fmla="*/ 0 w 414528"/>
                <a:gd name="connsiteY1" fmla="*/ 426720 h 524256"/>
                <a:gd name="connsiteX2" fmla="*/ 158496 w 414528"/>
                <a:gd name="connsiteY2" fmla="*/ 268224 h 524256"/>
                <a:gd name="connsiteX3" fmla="*/ 109728 w 414528"/>
                <a:gd name="connsiteY3" fmla="*/ 36576 h 524256"/>
                <a:gd name="connsiteX4" fmla="*/ 316992 w 414528"/>
                <a:gd name="connsiteY4" fmla="*/ 0 h 524256"/>
                <a:gd name="connsiteX5" fmla="*/ 414528 w 414528"/>
                <a:gd name="connsiteY5" fmla="*/ 329184 h 524256"/>
                <a:gd name="connsiteX6" fmla="*/ 121920 w 414528"/>
                <a:gd name="connsiteY6" fmla="*/ 524256 h 52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4528" h="524256">
                  <a:moveTo>
                    <a:pt x="121920" y="524256"/>
                  </a:moveTo>
                  <a:lnTo>
                    <a:pt x="0" y="426720"/>
                  </a:lnTo>
                  <a:lnTo>
                    <a:pt x="158496" y="268224"/>
                  </a:lnTo>
                  <a:lnTo>
                    <a:pt x="109728" y="36576"/>
                  </a:lnTo>
                  <a:lnTo>
                    <a:pt x="316992" y="0"/>
                  </a:lnTo>
                  <a:lnTo>
                    <a:pt x="414528" y="329184"/>
                  </a:lnTo>
                  <a:lnTo>
                    <a:pt x="121920" y="524256"/>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7908C1EE-833F-4412-8216-E73EC39E5E4E}"/>
                </a:ext>
              </a:extLst>
            </p:cNvPr>
            <p:cNvSpPr/>
            <p:nvPr/>
          </p:nvSpPr>
          <p:spPr>
            <a:xfrm>
              <a:off x="5944697" y="1054020"/>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B8B9B356-BCED-41B8-90F9-95A4014F4122}"/>
                </a:ext>
              </a:extLst>
            </p:cNvPr>
            <p:cNvSpPr/>
            <p:nvPr/>
          </p:nvSpPr>
          <p:spPr>
            <a:xfrm>
              <a:off x="7674323" y="1058349"/>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0" name="図 19" descr="絵と文字の加工写真&#10;&#10;低い精度で自動的に生成された説明">
            <a:extLst>
              <a:ext uri="{FF2B5EF4-FFF2-40B4-BE49-F238E27FC236}">
                <a16:creationId xmlns:a16="http://schemas.microsoft.com/office/drawing/2014/main" id="{454AEF30-BE55-4077-BBEB-390373E1C854}"/>
              </a:ext>
            </a:extLst>
          </p:cNvPr>
          <p:cNvPicPr>
            <a:picLocks noChangeAspect="1"/>
          </p:cNvPicPr>
          <p:nvPr/>
        </p:nvPicPr>
        <p:blipFill rotWithShape="1">
          <a:blip r:embed="rId9">
            <a:extLst>
              <a:ext uri="{28A0092B-C50C-407E-A947-70E740481C1C}">
                <a14:useLocalDpi xmlns:a14="http://schemas.microsoft.com/office/drawing/2010/main" val="0"/>
              </a:ext>
            </a:extLst>
          </a:blip>
          <a:srcRect l="19474" t="7843" r="19496" b="17202"/>
          <a:stretch/>
        </p:blipFill>
        <p:spPr>
          <a:xfrm>
            <a:off x="660014" y="2985006"/>
            <a:ext cx="1719958" cy="1723107"/>
          </a:xfrm>
          <a:prstGeom prst="rect">
            <a:avLst/>
          </a:prstGeom>
        </p:spPr>
      </p:pic>
      <p:grpSp>
        <p:nvGrpSpPr>
          <p:cNvPr id="61" name="グループ化 60">
            <a:extLst>
              <a:ext uri="{FF2B5EF4-FFF2-40B4-BE49-F238E27FC236}">
                <a16:creationId xmlns:a16="http://schemas.microsoft.com/office/drawing/2014/main" id="{6A050677-7EDF-47A6-9F6F-61BD47DD5846}"/>
              </a:ext>
            </a:extLst>
          </p:cNvPr>
          <p:cNvGrpSpPr/>
          <p:nvPr/>
        </p:nvGrpSpPr>
        <p:grpSpPr>
          <a:xfrm>
            <a:off x="658203" y="4364198"/>
            <a:ext cx="2943577" cy="338554"/>
            <a:chOff x="670395" y="2691245"/>
            <a:chExt cx="29435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70395" y="2691245"/>
              <a:ext cx="1074333" cy="338554"/>
            </a:xfrm>
            <a:prstGeom prst="rect">
              <a:avLst/>
            </a:prstGeom>
            <a:solidFill>
              <a:schemeClr val="bg1"/>
            </a:solidFill>
            <a:ln>
              <a:solidFill>
                <a:schemeClr val="tx1"/>
              </a:solidFill>
            </a:ln>
          </p:spPr>
          <p:txBody>
            <a:bodyPr wrap="none" rtlCol="0">
              <a:spAutoFit/>
            </a:bodyPr>
            <a:lstStyle/>
            <a:p>
              <a:r>
                <a:rPr kumimoji="1" lang="en-US" altLang="ja-JP" sz="1600" dirty="0" err="1"/>
                <a:t>GradCam</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912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26" name="フリーフォーム: 図形 25">
            <a:extLst>
              <a:ext uri="{FF2B5EF4-FFF2-40B4-BE49-F238E27FC236}">
                <a16:creationId xmlns:a16="http://schemas.microsoft.com/office/drawing/2014/main" id="{D3B2172D-FA42-427D-B1AD-1932B456B2E9}"/>
              </a:ext>
            </a:extLst>
          </p:cNvPr>
          <p:cNvSpPr/>
          <p:nvPr/>
        </p:nvSpPr>
        <p:spPr>
          <a:xfrm>
            <a:off x="890016" y="3145536"/>
            <a:ext cx="829056" cy="1011936"/>
          </a:xfrm>
          <a:custGeom>
            <a:avLst/>
            <a:gdLst>
              <a:gd name="connsiteX0" fmla="*/ 353568 w 829056"/>
              <a:gd name="connsiteY0" fmla="*/ 0 h 1011936"/>
              <a:gd name="connsiteX1" fmla="*/ 268224 w 829056"/>
              <a:gd name="connsiteY1" fmla="*/ 12192 h 1011936"/>
              <a:gd name="connsiteX2" fmla="*/ 219456 w 829056"/>
              <a:gd name="connsiteY2" fmla="*/ 97536 h 1011936"/>
              <a:gd name="connsiteX3" fmla="*/ 207264 w 829056"/>
              <a:gd name="connsiteY3" fmla="*/ 341376 h 1011936"/>
              <a:gd name="connsiteX4" fmla="*/ 97536 w 829056"/>
              <a:gd name="connsiteY4" fmla="*/ 353568 h 1011936"/>
              <a:gd name="connsiteX5" fmla="*/ 60960 w 829056"/>
              <a:gd name="connsiteY5" fmla="*/ 377952 h 1011936"/>
              <a:gd name="connsiteX6" fmla="*/ 24384 w 829056"/>
              <a:gd name="connsiteY6" fmla="*/ 390144 h 1011936"/>
              <a:gd name="connsiteX7" fmla="*/ 12192 w 829056"/>
              <a:gd name="connsiteY7" fmla="*/ 463296 h 1011936"/>
              <a:gd name="connsiteX8" fmla="*/ 0 w 829056"/>
              <a:gd name="connsiteY8" fmla="*/ 499872 h 1011936"/>
              <a:gd name="connsiteX9" fmla="*/ 12192 w 829056"/>
              <a:gd name="connsiteY9" fmla="*/ 865632 h 1011936"/>
              <a:gd name="connsiteX10" fmla="*/ 48768 w 829056"/>
              <a:gd name="connsiteY10" fmla="*/ 938784 h 1011936"/>
              <a:gd name="connsiteX11" fmla="*/ 182880 w 829056"/>
              <a:gd name="connsiteY11" fmla="*/ 987552 h 1011936"/>
              <a:gd name="connsiteX12" fmla="*/ 292608 w 829056"/>
              <a:gd name="connsiteY12" fmla="*/ 1011936 h 1011936"/>
              <a:gd name="connsiteX13" fmla="*/ 451104 w 829056"/>
              <a:gd name="connsiteY13" fmla="*/ 987552 h 1011936"/>
              <a:gd name="connsiteX14" fmla="*/ 499872 w 829056"/>
              <a:gd name="connsiteY14" fmla="*/ 902208 h 1011936"/>
              <a:gd name="connsiteX15" fmla="*/ 560832 w 829056"/>
              <a:gd name="connsiteY15" fmla="*/ 865632 h 1011936"/>
              <a:gd name="connsiteX16" fmla="*/ 597408 w 829056"/>
              <a:gd name="connsiteY16" fmla="*/ 853440 h 1011936"/>
              <a:gd name="connsiteX17" fmla="*/ 646176 w 829056"/>
              <a:gd name="connsiteY17" fmla="*/ 829056 h 1011936"/>
              <a:gd name="connsiteX18" fmla="*/ 755904 w 829056"/>
              <a:gd name="connsiteY18" fmla="*/ 780288 h 1011936"/>
              <a:gd name="connsiteX19" fmla="*/ 792480 w 829056"/>
              <a:gd name="connsiteY19" fmla="*/ 694944 h 1011936"/>
              <a:gd name="connsiteX20" fmla="*/ 829056 w 829056"/>
              <a:gd name="connsiteY20" fmla="*/ 597408 h 1011936"/>
              <a:gd name="connsiteX21" fmla="*/ 719328 w 829056"/>
              <a:gd name="connsiteY21" fmla="*/ 353568 h 1011936"/>
              <a:gd name="connsiteX22" fmla="*/ 670560 w 829056"/>
              <a:gd name="connsiteY22" fmla="*/ 316992 h 1011936"/>
              <a:gd name="connsiteX23" fmla="*/ 633984 w 829056"/>
              <a:gd name="connsiteY23" fmla="*/ 292608 h 1011936"/>
              <a:gd name="connsiteX24" fmla="*/ 573024 w 829056"/>
              <a:gd name="connsiteY24" fmla="*/ 280416 h 1011936"/>
              <a:gd name="connsiteX25" fmla="*/ 499872 w 829056"/>
              <a:gd name="connsiteY25" fmla="*/ 195072 h 1011936"/>
              <a:gd name="connsiteX26" fmla="*/ 438912 w 829056"/>
              <a:gd name="connsiteY26" fmla="*/ 109728 h 1011936"/>
              <a:gd name="connsiteX27" fmla="*/ 377952 w 829056"/>
              <a:gd name="connsiteY27" fmla="*/ 0 h 1011936"/>
              <a:gd name="connsiteX28" fmla="*/ 353568 w 829056"/>
              <a:gd name="connsiteY28"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9056" h="1011936">
                <a:moveTo>
                  <a:pt x="353568" y="0"/>
                </a:moveTo>
                <a:cubicBezTo>
                  <a:pt x="325120" y="4064"/>
                  <a:pt x="294484" y="521"/>
                  <a:pt x="268224" y="12192"/>
                </a:cubicBezTo>
                <a:cubicBezTo>
                  <a:pt x="257146" y="17116"/>
                  <a:pt x="221385" y="93679"/>
                  <a:pt x="219456" y="97536"/>
                </a:cubicBezTo>
                <a:cubicBezTo>
                  <a:pt x="215392" y="178816"/>
                  <a:pt x="242253" y="267900"/>
                  <a:pt x="207264" y="341376"/>
                </a:cubicBezTo>
                <a:cubicBezTo>
                  <a:pt x="191442" y="374602"/>
                  <a:pt x="133238" y="344642"/>
                  <a:pt x="97536" y="353568"/>
                </a:cubicBezTo>
                <a:cubicBezTo>
                  <a:pt x="83321" y="357122"/>
                  <a:pt x="74066" y="371399"/>
                  <a:pt x="60960" y="377952"/>
                </a:cubicBezTo>
                <a:cubicBezTo>
                  <a:pt x="49465" y="383699"/>
                  <a:pt x="36576" y="386080"/>
                  <a:pt x="24384" y="390144"/>
                </a:cubicBezTo>
                <a:cubicBezTo>
                  <a:pt x="20320" y="414528"/>
                  <a:pt x="17555" y="439164"/>
                  <a:pt x="12192" y="463296"/>
                </a:cubicBezTo>
                <a:cubicBezTo>
                  <a:pt x="9404" y="475841"/>
                  <a:pt x="0" y="487021"/>
                  <a:pt x="0" y="499872"/>
                </a:cubicBezTo>
                <a:cubicBezTo>
                  <a:pt x="0" y="621860"/>
                  <a:pt x="4812" y="743868"/>
                  <a:pt x="12192" y="865632"/>
                </a:cubicBezTo>
                <a:cubicBezTo>
                  <a:pt x="13253" y="883132"/>
                  <a:pt x="35230" y="929114"/>
                  <a:pt x="48768" y="938784"/>
                </a:cubicBezTo>
                <a:cubicBezTo>
                  <a:pt x="62809" y="948813"/>
                  <a:pt x="172097" y="984317"/>
                  <a:pt x="182880" y="987552"/>
                </a:cubicBezTo>
                <a:cubicBezTo>
                  <a:pt x="217316" y="997883"/>
                  <a:pt x="257804" y="1004975"/>
                  <a:pt x="292608" y="1011936"/>
                </a:cubicBezTo>
                <a:cubicBezTo>
                  <a:pt x="345440" y="1003808"/>
                  <a:pt x="400393" y="1004456"/>
                  <a:pt x="451104" y="987552"/>
                </a:cubicBezTo>
                <a:cubicBezTo>
                  <a:pt x="462668" y="983697"/>
                  <a:pt x="497341" y="904739"/>
                  <a:pt x="499872" y="902208"/>
                </a:cubicBezTo>
                <a:cubicBezTo>
                  <a:pt x="516628" y="885452"/>
                  <a:pt x="539637" y="876230"/>
                  <a:pt x="560832" y="865632"/>
                </a:cubicBezTo>
                <a:cubicBezTo>
                  <a:pt x="572327" y="859885"/>
                  <a:pt x="585596" y="858502"/>
                  <a:pt x="597408" y="853440"/>
                </a:cubicBezTo>
                <a:cubicBezTo>
                  <a:pt x="614113" y="846281"/>
                  <a:pt x="629301" y="835806"/>
                  <a:pt x="646176" y="829056"/>
                </a:cubicBezTo>
                <a:cubicBezTo>
                  <a:pt x="754992" y="785529"/>
                  <a:pt x="685535" y="827201"/>
                  <a:pt x="755904" y="780288"/>
                </a:cubicBezTo>
                <a:cubicBezTo>
                  <a:pt x="836776" y="618545"/>
                  <a:pt x="738662" y="820520"/>
                  <a:pt x="792480" y="694944"/>
                </a:cubicBezTo>
                <a:cubicBezTo>
                  <a:pt x="830733" y="605687"/>
                  <a:pt x="806578" y="687320"/>
                  <a:pt x="829056" y="597408"/>
                </a:cubicBezTo>
                <a:cubicBezTo>
                  <a:pt x="809034" y="530669"/>
                  <a:pt x="780607" y="399527"/>
                  <a:pt x="719328" y="353568"/>
                </a:cubicBezTo>
                <a:cubicBezTo>
                  <a:pt x="703072" y="341376"/>
                  <a:pt x="687095" y="328803"/>
                  <a:pt x="670560" y="316992"/>
                </a:cubicBezTo>
                <a:cubicBezTo>
                  <a:pt x="658636" y="308475"/>
                  <a:pt x="647704" y="297753"/>
                  <a:pt x="633984" y="292608"/>
                </a:cubicBezTo>
                <a:cubicBezTo>
                  <a:pt x="614581" y="285332"/>
                  <a:pt x="593344" y="284480"/>
                  <a:pt x="573024" y="280416"/>
                </a:cubicBezTo>
                <a:cubicBezTo>
                  <a:pt x="511275" y="239250"/>
                  <a:pt x="552810" y="274479"/>
                  <a:pt x="499872" y="195072"/>
                </a:cubicBezTo>
                <a:cubicBezTo>
                  <a:pt x="488827" y="178504"/>
                  <a:pt x="449817" y="131538"/>
                  <a:pt x="438912" y="109728"/>
                </a:cubicBezTo>
                <a:cubicBezTo>
                  <a:pt x="425107" y="82118"/>
                  <a:pt x="416394" y="0"/>
                  <a:pt x="377952" y="0"/>
                </a:cubicBezTo>
                <a:lnTo>
                  <a:pt x="353568"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フリーフォーム: 図形 64">
            <a:extLst>
              <a:ext uri="{FF2B5EF4-FFF2-40B4-BE49-F238E27FC236}">
                <a16:creationId xmlns:a16="http://schemas.microsoft.com/office/drawing/2014/main" id="{34FD089A-0D17-4969-A9A1-6FB2F82A9CF2}"/>
              </a:ext>
            </a:extLst>
          </p:cNvPr>
          <p:cNvSpPr/>
          <p:nvPr/>
        </p:nvSpPr>
        <p:spPr>
          <a:xfrm>
            <a:off x="2603528" y="3149666"/>
            <a:ext cx="829056" cy="1011936"/>
          </a:xfrm>
          <a:custGeom>
            <a:avLst/>
            <a:gdLst>
              <a:gd name="connsiteX0" fmla="*/ 353568 w 829056"/>
              <a:gd name="connsiteY0" fmla="*/ 0 h 1011936"/>
              <a:gd name="connsiteX1" fmla="*/ 268224 w 829056"/>
              <a:gd name="connsiteY1" fmla="*/ 12192 h 1011936"/>
              <a:gd name="connsiteX2" fmla="*/ 219456 w 829056"/>
              <a:gd name="connsiteY2" fmla="*/ 97536 h 1011936"/>
              <a:gd name="connsiteX3" fmla="*/ 207264 w 829056"/>
              <a:gd name="connsiteY3" fmla="*/ 341376 h 1011936"/>
              <a:gd name="connsiteX4" fmla="*/ 97536 w 829056"/>
              <a:gd name="connsiteY4" fmla="*/ 353568 h 1011936"/>
              <a:gd name="connsiteX5" fmla="*/ 60960 w 829056"/>
              <a:gd name="connsiteY5" fmla="*/ 377952 h 1011936"/>
              <a:gd name="connsiteX6" fmla="*/ 24384 w 829056"/>
              <a:gd name="connsiteY6" fmla="*/ 390144 h 1011936"/>
              <a:gd name="connsiteX7" fmla="*/ 12192 w 829056"/>
              <a:gd name="connsiteY7" fmla="*/ 463296 h 1011936"/>
              <a:gd name="connsiteX8" fmla="*/ 0 w 829056"/>
              <a:gd name="connsiteY8" fmla="*/ 499872 h 1011936"/>
              <a:gd name="connsiteX9" fmla="*/ 12192 w 829056"/>
              <a:gd name="connsiteY9" fmla="*/ 865632 h 1011936"/>
              <a:gd name="connsiteX10" fmla="*/ 48768 w 829056"/>
              <a:gd name="connsiteY10" fmla="*/ 938784 h 1011936"/>
              <a:gd name="connsiteX11" fmla="*/ 182880 w 829056"/>
              <a:gd name="connsiteY11" fmla="*/ 987552 h 1011936"/>
              <a:gd name="connsiteX12" fmla="*/ 292608 w 829056"/>
              <a:gd name="connsiteY12" fmla="*/ 1011936 h 1011936"/>
              <a:gd name="connsiteX13" fmla="*/ 451104 w 829056"/>
              <a:gd name="connsiteY13" fmla="*/ 987552 h 1011936"/>
              <a:gd name="connsiteX14" fmla="*/ 499872 w 829056"/>
              <a:gd name="connsiteY14" fmla="*/ 902208 h 1011936"/>
              <a:gd name="connsiteX15" fmla="*/ 560832 w 829056"/>
              <a:gd name="connsiteY15" fmla="*/ 865632 h 1011936"/>
              <a:gd name="connsiteX16" fmla="*/ 597408 w 829056"/>
              <a:gd name="connsiteY16" fmla="*/ 853440 h 1011936"/>
              <a:gd name="connsiteX17" fmla="*/ 646176 w 829056"/>
              <a:gd name="connsiteY17" fmla="*/ 829056 h 1011936"/>
              <a:gd name="connsiteX18" fmla="*/ 755904 w 829056"/>
              <a:gd name="connsiteY18" fmla="*/ 780288 h 1011936"/>
              <a:gd name="connsiteX19" fmla="*/ 792480 w 829056"/>
              <a:gd name="connsiteY19" fmla="*/ 694944 h 1011936"/>
              <a:gd name="connsiteX20" fmla="*/ 829056 w 829056"/>
              <a:gd name="connsiteY20" fmla="*/ 597408 h 1011936"/>
              <a:gd name="connsiteX21" fmla="*/ 719328 w 829056"/>
              <a:gd name="connsiteY21" fmla="*/ 353568 h 1011936"/>
              <a:gd name="connsiteX22" fmla="*/ 670560 w 829056"/>
              <a:gd name="connsiteY22" fmla="*/ 316992 h 1011936"/>
              <a:gd name="connsiteX23" fmla="*/ 633984 w 829056"/>
              <a:gd name="connsiteY23" fmla="*/ 292608 h 1011936"/>
              <a:gd name="connsiteX24" fmla="*/ 573024 w 829056"/>
              <a:gd name="connsiteY24" fmla="*/ 280416 h 1011936"/>
              <a:gd name="connsiteX25" fmla="*/ 499872 w 829056"/>
              <a:gd name="connsiteY25" fmla="*/ 195072 h 1011936"/>
              <a:gd name="connsiteX26" fmla="*/ 438912 w 829056"/>
              <a:gd name="connsiteY26" fmla="*/ 109728 h 1011936"/>
              <a:gd name="connsiteX27" fmla="*/ 377952 w 829056"/>
              <a:gd name="connsiteY27" fmla="*/ 0 h 1011936"/>
              <a:gd name="connsiteX28" fmla="*/ 353568 w 829056"/>
              <a:gd name="connsiteY28" fmla="*/ 0 h 101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29056" h="1011936">
                <a:moveTo>
                  <a:pt x="353568" y="0"/>
                </a:moveTo>
                <a:cubicBezTo>
                  <a:pt x="325120" y="4064"/>
                  <a:pt x="294484" y="521"/>
                  <a:pt x="268224" y="12192"/>
                </a:cubicBezTo>
                <a:cubicBezTo>
                  <a:pt x="257146" y="17116"/>
                  <a:pt x="221385" y="93679"/>
                  <a:pt x="219456" y="97536"/>
                </a:cubicBezTo>
                <a:cubicBezTo>
                  <a:pt x="215392" y="178816"/>
                  <a:pt x="242253" y="267900"/>
                  <a:pt x="207264" y="341376"/>
                </a:cubicBezTo>
                <a:cubicBezTo>
                  <a:pt x="191442" y="374602"/>
                  <a:pt x="133238" y="344642"/>
                  <a:pt x="97536" y="353568"/>
                </a:cubicBezTo>
                <a:cubicBezTo>
                  <a:pt x="83321" y="357122"/>
                  <a:pt x="74066" y="371399"/>
                  <a:pt x="60960" y="377952"/>
                </a:cubicBezTo>
                <a:cubicBezTo>
                  <a:pt x="49465" y="383699"/>
                  <a:pt x="36576" y="386080"/>
                  <a:pt x="24384" y="390144"/>
                </a:cubicBezTo>
                <a:cubicBezTo>
                  <a:pt x="20320" y="414528"/>
                  <a:pt x="17555" y="439164"/>
                  <a:pt x="12192" y="463296"/>
                </a:cubicBezTo>
                <a:cubicBezTo>
                  <a:pt x="9404" y="475841"/>
                  <a:pt x="0" y="487021"/>
                  <a:pt x="0" y="499872"/>
                </a:cubicBezTo>
                <a:cubicBezTo>
                  <a:pt x="0" y="621860"/>
                  <a:pt x="4812" y="743868"/>
                  <a:pt x="12192" y="865632"/>
                </a:cubicBezTo>
                <a:cubicBezTo>
                  <a:pt x="13253" y="883132"/>
                  <a:pt x="35230" y="929114"/>
                  <a:pt x="48768" y="938784"/>
                </a:cubicBezTo>
                <a:cubicBezTo>
                  <a:pt x="62809" y="948813"/>
                  <a:pt x="172097" y="984317"/>
                  <a:pt x="182880" y="987552"/>
                </a:cubicBezTo>
                <a:cubicBezTo>
                  <a:pt x="217316" y="997883"/>
                  <a:pt x="257804" y="1004975"/>
                  <a:pt x="292608" y="1011936"/>
                </a:cubicBezTo>
                <a:cubicBezTo>
                  <a:pt x="345440" y="1003808"/>
                  <a:pt x="400393" y="1004456"/>
                  <a:pt x="451104" y="987552"/>
                </a:cubicBezTo>
                <a:cubicBezTo>
                  <a:pt x="462668" y="983697"/>
                  <a:pt x="497341" y="904739"/>
                  <a:pt x="499872" y="902208"/>
                </a:cubicBezTo>
                <a:cubicBezTo>
                  <a:pt x="516628" y="885452"/>
                  <a:pt x="539637" y="876230"/>
                  <a:pt x="560832" y="865632"/>
                </a:cubicBezTo>
                <a:cubicBezTo>
                  <a:pt x="572327" y="859885"/>
                  <a:pt x="585596" y="858502"/>
                  <a:pt x="597408" y="853440"/>
                </a:cubicBezTo>
                <a:cubicBezTo>
                  <a:pt x="614113" y="846281"/>
                  <a:pt x="629301" y="835806"/>
                  <a:pt x="646176" y="829056"/>
                </a:cubicBezTo>
                <a:cubicBezTo>
                  <a:pt x="754992" y="785529"/>
                  <a:pt x="685535" y="827201"/>
                  <a:pt x="755904" y="780288"/>
                </a:cubicBezTo>
                <a:cubicBezTo>
                  <a:pt x="836776" y="618545"/>
                  <a:pt x="738662" y="820520"/>
                  <a:pt x="792480" y="694944"/>
                </a:cubicBezTo>
                <a:cubicBezTo>
                  <a:pt x="830733" y="605687"/>
                  <a:pt x="806578" y="687320"/>
                  <a:pt x="829056" y="597408"/>
                </a:cubicBezTo>
                <a:cubicBezTo>
                  <a:pt x="809034" y="530669"/>
                  <a:pt x="780607" y="399527"/>
                  <a:pt x="719328" y="353568"/>
                </a:cubicBezTo>
                <a:cubicBezTo>
                  <a:pt x="703072" y="341376"/>
                  <a:pt x="687095" y="328803"/>
                  <a:pt x="670560" y="316992"/>
                </a:cubicBezTo>
                <a:cubicBezTo>
                  <a:pt x="658636" y="308475"/>
                  <a:pt x="647704" y="297753"/>
                  <a:pt x="633984" y="292608"/>
                </a:cubicBezTo>
                <a:cubicBezTo>
                  <a:pt x="614581" y="285332"/>
                  <a:pt x="593344" y="284480"/>
                  <a:pt x="573024" y="280416"/>
                </a:cubicBezTo>
                <a:cubicBezTo>
                  <a:pt x="511275" y="239250"/>
                  <a:pt x="552810" y="274479"/>
                  <a:pt x="499872" y="195072"/>
                </a:cubicBezTo>
                <a:cubicBezTo>
                  <a:pt x="488827" y="178504"/>
                  <a:pt x="449817" y="131538"/>
                  <a:pt x="438912" y="109728"/>
                </a:cubicBezTo>
                <a:cubicBezTo>
                  <a:pt x="425107" y="82118"/>
                  <a:pt x="416394" y="0"/>
                  <a:pt x="377952" y="0"/>
                </a:cubicBezTo>
                <a:lnTo>
                  <a:pt x="353568" y="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楕円 69">
            <a:extLst>
              <a:ext uri="{FF2B5EF4-FFF2-40B4-BE49-F238E27FC236}">
                <a16:creationId xmlns:a16="http://schemas.microsoft.com/office/drawing/2014/main" id="{C3E0EF90-CE8B-408C-93B6-C458F891081E}"/>
              </a:ext>
            </a:extLst>
          </p:cNvPr>
          <p:cNvSpPr/>
          <p:nvPr/>
        </p:nvSpPr>
        <p:spPr>
          <a:xfrm>
            <a:off x="2014210" y="3145536"/>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7062875C-1802-4E7B-968E-BF97D0FBF175}"/>
              </a:ext>
            </a:extLst>
          </p:cNvPr>
          <p:cNvSpPr/>
          <p:nvPr/>
        </p:nvSpPr>
        <p:spPr>
          <a:xfrm>
            <a:off x="2162214" y="3529584"/>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楕円 71">
            <a:extLst>
              <a:ext uri="{FF2B5EF4-FFF2-40B4-BE49-F238E27FC236}">
                <a16:creationId xmlns:a16="http://schemas.microsoft.com/office/drawing/2014/main" id="{94740845-E2D0-4216-97B6-E3C30D06CA30}"/>
              </a:ext>
            </a:extLst>
          </p:cNvPr>
          <p:cNvSpPr/>
          <p:nvPr/>
        </p:nvSpPr>
        <p:spPr>
          <a:xfrm>
            <a:off x="3740334" y="310789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楕円 72">
            <a:extLst>
              <a:ext uri="{FF2B5EF4-FFF2-40B4-BE49-F238E27FC236}">
                <a16:creationId xmlns:a16="http://schemas.microsoft.com/office/drawing/2014/main" id="{572356AE-FA6B-429D-88FF-20D17530CE6D}"/>
              </a:ext>
            </a:extLst>
          </p:cNvPr>
          <p:cNvSpPr/>
          <p:nvPr/>
        </p:nvSpPr>
        <p:spPr>
          <a:xfrm>
            <a:off x="3902249" y="3536298"/>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B1F71989-6EBA-44AF-9207-1CCB7462D8B6}"/>
              </a:ext>
            </a:extLst>
          </p:cNvPr>
          <p:cNvGrpSpPr/>
          <p:nvPr/>
        </p:nvGrpSpPr>
        <p:grpSpPr>
          <a:xfrm>
            <a:off x="5035430" y="2987227"/>
            <a:ext cx="2935537" cy="2030728"/>
            <a:chOff x="5035430" y="2987227"/>
            <a:chExt cx="2935537" cy="2030728"/>
          </a:xfrm>
        </p:grpSpPr>
        <p:grpSp>
          <p:nvGrpSpPr>
            <p:cNvPr id="67" name="グループ化 66">
              <a:extLst>
                <a:ext uri="{FF2B5EF4-FFF2-40B4-BE49-F238E27FC236}">
                  <a16:creationId xmlns:a16="http://schemas.microsoft.com/office/drawing/2014/main" id="{BF3C234B-B2FC-428D-A1DC-98B474E69392}"/>
                </a:ext>
              </a:extLst>
            </p:cNvPr>
            <p:cNvGrpSpPr/>
            <p:nvPr/>
          </p:nvGrpSpPr>
          <p:grpSpPr>
            <a:xfrm>
              <a:off x="5052282" y="4679401"/>
              <a:ext cx="2918685" cy="338554"/>
              <a:chOff x="683095" y="2665845"/>
              <a:chExt cx="2918685"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1074333" cy="338554"/>
              </a:xfrm>
              <a:prstGeom prst="rect">
                <a:avLst/>
              </a:prstGeom>
              <a:solidFill>
                <a:schemeClr val="bg1"/>
              </a:solidFill>
              <a:ln>
                <a:solidFill>
                  <a:schemeClr val="tx1"/>
                </a:solidFill>
              </a:ln>
            </p:spPr>
            <p:txBody>
              <a:bodyPr wrap="none" rtlCol="0">
                <a:spAutoFit/>
              </a:bodyPr>
              <a:lstStyle/>
              <a:p>
                <a:r>
                  <a:rPr lang="en-US" altLang="ja-JP" sz="1600" dirty="0" err="1"/>
                  <a:t>GradCam</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79971"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22" name="図 21">
              <a:extLst>
                <a:ext uri="{FF2B5EF4-FFF2-40B4-BE49-F238E27FC236}">
                  <a16:creationId xmlns:a16="http://schemas.microsoft.com/office/drawing/2014/main" id="{2E000F2F-60C8-4E75-A1A6-4932C457C344}"/>
                </a:ext>
              </a:extLst>
            </p:cNvPr>
            <p:cNvPicPr>
              <a:picLocks noChangeAspect="1"/>
            </p:cNvPicPr>
            <p:nvPr/>
          </p:nvPicPr>
          <p:blipFill rotWithShape="1">
            <a:blip r:embed="rId10">
              <a:extLst>
                <a:ext uri="{28A0092B-C50C-407E-A947-70E740481C1C}">
                  <a14:useLocalDpi xmlns:a14="http://schemas.microsoft.com/office/drawing/2010/main" val="0"/>
                </a:ext>
              </a:extLst>
            </a:blip>
            <a:srcRect l="18464" t="7915" r="19443" b="16815"/>
            <a:stretch/>
          </p:blipFill>
          <p:spPr>
            <a:xfrm>
              <a:off x="5035430" y="2987227"/>
              <a:ext cx="1708669" cy="1689578"/>
            </a:xfrm>
            <a:prstGeom prst="rect">
              <a:avLst/>
            </a:prstGeom>
          </p:spPr>
        </p:pic>
        <p:sp>
          <p:nvSpPr>
            <p:cNvPr id="74" name="楕円 73">
              <a:extLst>
                <a:ext uri="{FF2B5EF4-FFF2-40B4-BE49-F238E27FC236}">
                  <a16:creationId xmlns:a16="http://schemas.microsoft.com/office/drawing/2014/main" id="{4C4879F3-91EF-4D1B-9C18-8EC4FB26F29F}"/>
                </a:ext>
              </a:extLst>
            </p:cNvPr>
            <p:cNvSpPr/>
            <p:nvPr/>
          </p:nvSpPr>
          <p:spPr>
            <a:xfrm>
              <a:off x="5173862" y="434105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楕円 74">
              <a:extLst>
                <a:ext uri="{FF2B5EF4-FFF2-40B4-BE49-F238E27FC236}">
                  <a16:creationId xmlns:a16="http://schemas.microsoft.com/office/drawing/2014/main" id="{9C296625-198D-4DBA-8E54-8F178247D7EF}"/>
                </a:ext>
              </a:extLst>
            </p:cNvPr>
            <p:cNvSpPr/>
            <p:nvPr/>
          </p:nvSpPr>
          <p:spPr>
            <a:xfrm>
              <a:off x="6880052" y="4341052"/>
              <a:ext cx="243840" cy="2438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7" name="テキスト ボックス 76">
            <a:extLst>
              <a:ext uri="{FF2B5EF4-FFF2-40B4-BE49-F238E27FC236}">
                <a16:creationId xmlns:a16="http://schemas.microsoft.com/office/drawing/2014/main" id="{7508A892-69FC-4335-BB55-6F2EDF415A76}"/>
              </a:ext>
            </a:extLst>
          </p:cNvPr>
          <p:cNvSpPr txBox="1"/>
          <p:nvPr/>
        </p:nvSpPr>
        <p:spPr>
          <a:xfrm>
            <a:off x="45048" y="5045699"/>
            <a:ext cx="8766048" cy="1482137"/>
          </a:xfrm>
          <a:prstGeom prst="rect">
            <a:avLst/>
          </a:prstGeom>
          <a:noFill/>
        </p:spPr>
        <p:txBody>
          <a:bodyPr wrap="square" rtlCol="0">
            <a:spAutoFit/>
          </a:bodyPr>
          <a:lstStyle/>
          <a:p>
            <a:pPr marL="342900" indent="-342900">
              <a:lnSpc>
                <a:spcPts val="2800"/>
              </a:lnSpc>
              <a:buFont typeface="Arial" panose="020B0604020202020204" pitchFamily="34" charset="0"/>
              <a:buChar char="•"/>
            </a:pPr>
            <a:r>
              <a:rPr kumimoji="1" lang="en-US" altLang="ja-JP" sz="2000" dirty="0" err="1">
                <a:latin typeface="ＭＳ Ｐゴシック" panose="020B0600070205080204" pitchFamily="50" charset="-128"/>
                <a:ea typeface="ＭＳ Ｐゴシック" panose="020B0600070205080204" pitchFamily="50" charset="-128"/>
              </a:rPr>
              <a:t>SegNet</a:t>
            </a:r>
            <a:r>
              <a:rPr lang="ja-JP" altLang="en-US" sz="2000" dirty="0">
                <a:latin typeface="ＭＳ Ｐゴシック" panose="020B0600070205080204" pitchFamily="50" charset="-128"/>
                <a:ea typeface="ＭＳ Ｐゴシック" panose="020B0600070205080204" pitchFamily="50" charset="-128"/>
              </a:rPr>
              <a:t>ベースの</a:t>
            </a:r>
            <a:r>
              <a:rPr lang="en-US" altLang="ja-JP" sz="2000" dirty="0">
                <a:latin typeface="ＭＳ Ｐゴシック" panose="020B0600070205080204" pitchFamily="50" charset="-128"/>
                <a:ea typeface="ＭＳ Ｐゴシック" panose="020B0600070205080204" pitchFamily="50" charset="-128"/>
              </a:rPr>
              <a:t>CAE</a:t>
            </a:r>
            <a:r>
              <a:rPr lang="ja-JP" altLang="en-US" sz="2000" dirty="0">
                <a:latin typeface="ＭＳ Ｐゴシック" panose="020B0600070205080204" pitchFamily="50" charset="-128"/>
                <a:ea typeface="ＭＳ Ｐゴシック" panose="020B0600070205080204" pitchFamily="50" charset="-128"/>
              </a:rPr>
              <a:t>が生成した</a:t>
            </a:r>
            <a:r>
              <a:rPr lang="en-US" altLang="ja-JP" sz="2000" dirty="0">
                <a:latin typeface="ＭＳ Ｐゴシック" panose="020B0600070205080204" pitchFamily="50" charset="-128"/>
                <a:ea typeface="ＭＳ Ｐゴシック" panose="020B0600070205080204" pitchFamily="50" charset="-128"/>
              </a:rPr>
              <a:t>OK</a:t>
            </a:r>
            <a:r>
              <a:rPr lang="ja-JP" altLang="en-US" sz="2000" dirty="0">
                <a:latin typeface="ＭＳ Ｐゴシック" panose="020B0600070205080204" pitchFamily="50" charset="-128"/>
                <a:ea typeface="ＭＳ Ｐゴシック" panose="020B0600070205080204" pitchFamily="50" charset="-128"/>
              </a:rPr>
              <a:t>画像との差分画像と，オリジナルのデータセットで訓練した</a:t>
            </a:r>
            <a:r>
              <a:rPr lang="en-US" altLang="ja-JP" sz="2000" dirty="0">
                <a:latin typeface="ＭＳ Ｐゴシック" panose="020B0600070205080204" pitchFamily="50" charset="-128"/>
                <a:ea typeface="ＭＳ Ｐゴシック" panose="020B0600070205080204" pitchFamily="50" charset="-128"/>
              </a:rPr>
              <a:t>VGG16 </a:t>
            </a:r>
            <a:r>
              <a:rPr lang="ja-JP" altLang="en-US" sz="2000" dirty="0">
                <a:latin typeface="ＭＳ Ｐゴシック" panose="020B0600070205080204" pitchFamily="50" charset="-128"/>
                <a:ea typeface="ＭＳ Ｐゴシック" panose="020B0600070205080204" pitchFamily="50" charset="-128"/>
              </a:rPr>
              <a:t>に </a:t>
            </a:r>
            <a:r>
              <a:rPr lang="en-US" altLang="ja-JP" sz="2000" dirty="0" err="1">
                <a:latin typeface="ＭＳ Ｐゴシック" panose="020B0600070205080204" pitchFamily="50" charset="-128"/>
                <a:ea typeface="ＭＳ Ｐゴシック" panose="020B0600070205080204" pitchFamily="50" charset="-128"/>
              </a:rPr>
              <a:t>GradCam</a:t>
            </a:r>
            <a:r>
              <a:rPr lang="en-US" altLang="ja-JP" sz="2000" dirty="0">
                <a:latin typeface="ＭＳ Ｐゴシック" panose="020B0600070205080204" pitchFamily="50" charset="-128"/>
                <a:ea typeface="ＭＳ Ｐゴシック" panose="020B0600070205080204" pitchFamily="50" charset="-128"/>
              </a:rPr>
              <a:t> </a:t>
            </a:r>
            <a:r>
              <a:rPr lang="ja-JP" altLang="en-US" sz="2000" dirty="0">
                <a:latin typeface="ＭＳ Ｐゴシック" panose="020B0600070205080204" pitchFamily="50" charset="-128"/>
                <a:ea typeface="ＭＳ Ｐゴシック" panose="020B0600070205080204" pitchFamily="50" charset="-128"/>
              </a:rPr>
              <a:t>をかけて生成された画像を比べたところ，類似は見られなかった．</a:t>
            </a:r>
            <a:endParaRPr lang="en-US" altLang="ja-JP" sz="2000" dirty="0">
              <a:latin typeface="ＭＳ Ｐゴシック" panose="020B0600070205080204" pitchFamily="50" charset="-128"/>
              <a:ea typeface="ＭＳ Ｐゴシック" panose="020B0600070205080204" pitchFamily="50" charset="-128"/>
            </a:endParaRPr>
          </a:p>
          <a:p>
            <a:pPr marL="342900" indent="-342900">
              <a:lnSpc>
                <a:spcPts val="2800"/>
              </a:lnSpc>
              <a:buFont typeface="Arial" panose="020B0604020202020204" pitchFamily="34" charset="0"/>
              <a:buChar char="•"/>
            </a:pPr>
            <a:r>
              <a:rPr kumimoji="1" lang="ja-JP" altLang="en-US" sz="2000">
                <a:latin typeface="ＭＳ Ｐゴシック" panose="020B0600070205080204" pitchFamily="50" charset="-128"/>
                <a:ea typeface="ＭＳ Ｐゴシック" panose="020B0600070205080204" pitchFamily="50" charset="-128"/>
              </a:rPr>
              <a:t>箱のような色づきが見られることから，下層の訓練が甘い可能性．</a:t>
            </a:r>
            <a:endParaRPr kumimoji="1" lang="ja-JP" altLang="en-US" sz="20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544567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スピーカーの一部&#10;&#10;自動的に生成された説明">
            <a:extLst>
              <a:ext uri="{FF2B5EF4-FFF2-40B4-BE49-F238E27FC236}">
                <a16:creationId xmlns:a16="http://schemas.microsoft.com/office/drawing/2014/main" id="{1BAD1C89-059C-4A25-9E67-786930335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290" y="4624450"/>
            <a:ext cx="3418137" cy="1709069"/>
          </a:xfrm>
          <a:prstGeom prst="rect">
            <a:avLst/>
          </a:prstGeom>
        </p:spPr>
      </p:pic>
      <p:pic>
        <p:nvPicPr>
          <p:cNvPr id="8" name="図 7" descr="Cgで描かれたスピーカー&#10;&#10;低い精度で自動的に生成された説明">
            <a:extLst>
              <a:ext uri="{FF2B5EF4-FFF2-40B4-BE49-F238E27FC236}">
                <a16:creationId xmlns:a16="http://schemas.microsoft.com/office/drawing/2014/main" id="{2F309114-3566-42C2-9832-9D13C77A6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93" y="4624451"/>
            <a:ext cx="3418137" cy="1709069"/>
          </a:xfrm>
          <a:prstGeom prst="rect">
            <a:avLst/>
          </a:prstGeom>
        </p:spPr>
      </p:pic>
      <p:pic>
        <p:nvPicPr>
          <p:cNvPr id="6" name="図 5" descr="Cgで描かれたスピーカー&#10;&#10;中程度の精度で自動的に生成された説明">
            <a:extLst>
              <a:ext uri="{FF2B5EF4-FFF2-40B4-BE49-F238E27FC236}">
                <a16:creationId xmlns:a16="http://schemas.microsoft.com/office/drawing/2014/main" id="{29171198-4403-437B-9D49-37ADD86733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7949" y="2404801"/>
            <a:ext cx="3412956" cy="1706479"/>
          </a:xfrm>
          <a:prstGeom prst="rect">
            <a:avLst/>
          </a:prstGeom>
        </p:spPr>
      </p:pic>
      <p:pic>
        <p:nvPicPr>
          <p:cNvPr id="4" name="図 3" descr="Cgで描かれたスピーカー&#10;&#10;中程度の精度で自動的に生成された説明">
            <a:extLst>
              <a:ext uri="{FF2B5EF4-FFF2-40B4-BE49-F238E27FC236}">
                <a16:creationId xmlns:a16="http://schemas.microsoft.com/office/drawing/2014/main" id="{89E223CC-CAAF-489B-A900-175A667250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093" y="2412955"/>
            <a:ext cx="3418137" cy="1709069"/>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NUTS</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6</a:t>
            </a:fld>
            <a:endParaRPr lang="en-US" sz="1050" b="0" strike="noStrike" spc="-1" dirty="0">
              <a:latin typeface="Times New Roman"/>
            </a:endParaRPr>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2044190"/>
            <a:ext cx="939681" cy="400110"/>
          </a:xfrm>
          <a:prstGeom prst="rect">
            <a:avLst/>
          </a:prstGeom>
          <a:noFill/>
        </p:spPr>
        <p:txBody>
          <a:bodyPr wrap="none" rtlCol="0">
            <a:spAutoFit/>
          </a:bodyPr>
          <a:lstStyle/>
          <a:p>
            <a:r>
              <a:rPr kumimoji="1" lang="en-US" altLang="ja-JP" sz="2000" dirty="0"/>
              <a:t>No. 97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83095" y="3775317"/>
            <a:ext cx="2930877" cy="338554"/>
            <a:chOff x="683095" y="2665845"/>
            <a:chExt cx="29308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2013915"/>
            <a:ext cx="939681" cy="400110"/>
          </a:xfrm>
          <a:prstGeom prst="rect">
            <a:avLst/>
          </a:prstGeom>
          <a:noFill/>
        </p:spPr>
        <p:txBody>
          <a:bodyPr wrap="none" rtlCol="0">
            <a:spAutoFit/>
          </a:bodyPr>
          <a:lstStyle/>
          <a:p>
            <a:r>
              <a:rPr kumimoji="1" lang="en-US" altLang="ja-JP" sz="2000" dirty="0"/>
              <a:t>No. 98</a:t>
            </a:r>
            <a:endParaRPr kumimoji="1" lang="ja-JP" altLang="en-US" sz="2000" dirty="0"/>
          </a:p>
        </p:txBody>
      </p:sp>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376312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376312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4206410"/>
            <a:ext cx="939681" cy="400110"/>
          </a:xfrm>
          <a:prstGeom prst="rect">
            <a:avLst/>
          </a:prstGeom>
          <a:noFill/>
        </p:spPr>
        <p:txBody>
          <a:bodyPr wrap="none" rtlCol="0">
            <a:spAutoFit/>
          </a:bodyPr>
          <a:lstStyle/>
          <a:p>
            <a:r>
              <a:rPr kumimoji="1" lang="en-US" altLang="ja-JP" sz="2000" dirty="0"/>
              <a:t>No. 99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973034"/>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4226940"/>
            <a:ext cx="1082348" cy="400110"/>
          </a:xfrm>
          <a:prstGeom prst="rect">
            <a:avLst/>
          </a:prstGeom>
          <a:noFill/>
        </p:spPr>
        <p:txBody>
          <a:bodyPr wrap="none" rtlCol="0">
            <a:spAutoFit/>
          </a:bodyPr>
          <a:lstStyle/>
          <a:p>
            <a:r>
              <a:rPr kumimoji="1" lang="en-US" altLang="ja-JP" sz="2000" dirty="0"/>
              <a:t>No. 100</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116290" y="5972994"/>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pic>
        <p:nvPicPr>
          <p:cNvPr id="25" name="図 24" descr="黒い背景と白い文字&#10;&#10;自動的に生成された説明">
            <a:extLst>
              <a:ext uri="{FF2B5EF4-FFF2-40B4-BE49-F238E27FC236}">
                <a16:creationId xmlns:a16="http://schemas.microsoft.com/office/drawing/2014/main" id="{32EE3736-E885-4F2B-9D61-FEF63CC9382E}"/>
              </a:ext>
            </a:extLst>
          </p:cNvPr>
          <p:cNvPicPr>
            <a:picLocks noChangeAspect="1"/>
          </p:cNvPicPr>
          <p:nvPr/>
        </p:nvPicPr>
        <p:blipFill rotWithShape="1">
          <a:blip r:embed="rId7">
            <a:extLst>
              <a:ext uri="{28A0092B-C50C-407E-A947-70E740481C1C}">
                <a14:useLocalDpi xmlns:a14="http://schemas.microsoft.com/office/drawing/2010/main" val="0"/>
              </a:ext>
            </a:extLst>
          </a:blip>
          <a:srcRect l="17947" t="4056" r="19553" b="15311"/>
          <a:stretch/>
        </p:blipFill>
        <p:spPr>
          <a:xfrm>
            <a:off x="6417395" y="531881"/>
            <a:ext cx="1415773" cy="1471100"/>
          </a:xfrm>
          <a:prstGeom prst="rect">
            <a:avLst/>
          </a:prstGeom>
        </p:spPr>
      </p:pic>
      <p:sp>
        <p:nvSpPr>
          <p:cNvPr id="28" name="テキスト ボックス 27">
            <a:extLst>
              <a:ext uri="{FF2B5EF4-FFF2-40B4-BE49-F238E27FC236}">
                <a16:creationId xmlns:a16="http://schemas.microsoft.com/office/drawing/2014/main" id="{B4606314-0D29-4680-B0E1-540153FEE6EE}"/>
              </a:ext>
            </a:extLst>
          </p:cNvPr>
          <p:cNvSpPr txBox="1"/>
          <p:nvPr/>
        </p:nvSpPr>
        <p:spPr>
          <a:xfrm>
            <a:off x="274169" y="506519"/>
            <a:ext cx="1415772" cy="461665"/>
          </a:xfrm>
          <a:prstGeom prst="rect">
            <a:avLst/>
          </a:prstGeom>
          <a:noFill/>
        </p:spPr>
        <p:txBody>
          <a:bodyPr wrap="none" rtlCol="0">
            <a:spAutoFit/>
          </a:bodyPr>
          <a:lstStyle/>
          <a:p>
            <a:r>
              <a:rPr lang="ja-JP" altLang="en-US" sz="2400" dirty="0">
                <a:latin typeface="ＭＳ Ｐゴシック" panose="020B0600070205080204" pitchFamily="50" charset="-128"/>
                <a:ea typeface="ＭＳ Ｐゴシック" panose="020B0600070205080204" pitchFamily="50" charset="-128"/>
              </a:rPr>
              <a:t>差分画像</a:t>
            </a:r>
            <a:endParaRPr kumimoji="1" lang="ja-JP" altLang="en-US" sz="2400" dirty="0">
              <a:latin typeface="ＭＳ Ｐゴシック" panose="020B0600070205080204" pitchFamily="50" charset="-128"/>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89A2A516-5F21-4B34-9FE6-F6E5EE1DEFB7}"/>
              </a:ext>
            </a:extLst>
          </p:cNvPr>
          <p:cNvSpPr txBox="1"/>
          <p:nvPr/>
        </p:nvSpPr>
        <p:spPr>
          <a:xfrm>
            <a:off x="4453965" y="743999"/>
            <a:ext cx="2004075"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テンプレート画像</a:t>
            </a:r>
          </a:p>
        </p:txBody>
      </p:sp>
    </p:spTree>
    <p:extLst>
      <p:ext uri="{BB962C8B-B14F-4D97-AF65-F5344CB8AC3E}">
        <p14:creationId xmlns:p14="http://schemas.microsoft.com/office/powerpoint/2010/main" val="581140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7</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1121079" y="813054"/>
            <a:ext cx="2023118" cy="461665"/>
          </a:xfrm>
          <a:prstGeom prst="rect">
            <a:avLst/>
          </a:prstGeom>
          <a:noFill/>
        </p:spPr>
        <p:txBody>
          <a:bodyPr wrap="none" rtlCol="0">
            <a:spAutoFit/>
          </a:bodyPr>
          <a:lstStyle/>
          <a:p>
            <a:r>
              <a:rPr kumimoji="1" lang="en-US" altLang="ja-JP" sz="2400" dirty="0"/>
              <a:t>Training Data</a:t>
            </a:r>
            <a:endParaRPr kumimoji="1" lang="ja-JP" altLang="en-US" sz="2400" dirty="0"/>
          </a:p>
        </p:txBody>
      </p:sp>
      <p:sp>
        <p:nvSpPr>
          <p:cNvPr id="8" name="テキスト ボックス 7">
            <a:extLst>
              <a:ext uri="{FF2B5EF4-FFF2-40B4-BE49-F238E27FC236}">
                <a16:creationId xmlns:a16="http://schemas.microsoft.com/office/drawing/2014/main" id="{A5F7B34A-048C-49A7-8FC8-37656D3461AD}"/>
              </a:ext>
            </a:extLst>
          </p:cNvPr>
          <p:cNvSpPr txBox="1"/>
          <p:nvPr/>
        </p:nvSpPr>
        <p:spPr>
          <a:xfrm>
            <a:off x="5942419" y="813054"/>
            <a:ext cx="1484252" cy="461665"/>
          </a:xfrm>
          <a:prstGeom prst="rect">
            <a:avLst/>
          </a:prstGeom>
          <a:noFill/>
        </p:spPr>
        <p:txBody>
          <a:bodyPr wrap="none" rtlCol="0">
            <a:spAutoFit/>
          </a:bodyPr>
          <a:lstStyle/>
          <a:p>
            <a:r>
              <a:rPr kumimoji="1" lang="en-US" altLang="ja-JP" sz="2400" dirty="0"/>
              <a:t>Test Data</a:t>
            </a:r>
            <a:endParaRPr kumimoji="1" lang="ja-JP" altLang="en-US" sz="2400" dirty="0"/>
          </a:p>
        </p:txBody>
      </p:sp>
      <p:sp>
        <p:nvSpPr>
          <p:cNvPr id="12" name="テキスト ボックス 11">
            <a:extLst>
              <a:ext uri="{FF2B5EF4-FFF2-40B4-BE49-F238E27FC236}">
                <a16:creationId xmlns:a16="http://schemas.microsoft.com/office/drawing/2014/main" id="{2B47AD3C-F095-43AB-A56B-B8F02A6CF3CB}"/>
              </a:ext>
            </a:extLst>
          </p:cNvPr>
          <p:cNvSpPr txBox="1"/>
          <p:nvPr/>
        </p:nvSpPr>
        <p:spPr>
          <a:xfrm>
            <a:off x="4988637" y="1293479"/>
            <a:ext cx="2675732" cy="400110"/>
          </a:xfrm>
          <a:prstGeom prst="rect">
            <a:avLst/>
          </a:prstGeom>
          <a:noFill/>
        </p:spPr>
        <p:txBody>
          <a:bodyPr wrap="none" rtlCol="0">
            <a:spAutoFit/>
          </a:bodyPr>
          <a:lstStyle/>
          <a:p>
            <a:r>
              <a:rPr lang="en-US" altLang="ja-JP" sz="2000" dirty="0" err="1"/>
              <a:t>ok_front</a:t>
            </a:r>
            <a:r>
              <a:rPr kumimoji="1" lang="en-US" altLang="ja-JP" sz="2000" dirty="0"/>
              <a:t> (262 images)</a:t>
            </a:r>
            <a:endParaRPr kumimoji="1" lang="ja-JP" altLang="en-US" sz="2000" dirty="0"/>
          </a:p>
        </p:txBody>
      </p:sp>
      <p:sp>
        <p:nvSpPr>
          <p:cNvPr id="15" name="テキスト ボックス 14">
            <a:extLst>
              <a:ext uri="{FF2B5EF4-FFF2-40B4-BE49-F238E27FC236}">
                <a16:creationId xmlns:a16="http://schemas.microsoft.com/office/drawing/2014/main" id="{111984EF-3622-4BFE-AE2C-D81CBD9D1FBA}"/>
              </a:ext>
            </a:extLst>
          </p:cNvPr>
          <p:cNvSpPr txBox="1"/>
          <p:nvPr/>
        </p:nvSpPr>
        <p:spPr>
          <a:xfrm>
            <a:off x="537932" y="1293479"/>
            <a:ext cx="2874505" cy="400110"/>
          </a:xfrm>
          <a:prstGeom prst="rect">
            <a:avLst/>
          </a:prstGeom>
          <a:noFill/>
        </p:spPr>
        <p:txBody>
          <a:bodyPr wrap="none" rtlCol="0">
            <a:spAutoFit/>
          </a:bodyPr>
          <a:lstStyle/>
          <a:p>
            <a:r>
              <a:rPr kumimoji="1" lang="en-US" altLang="ja-JP" sz="2000" dirty="0" err="1"/>
              <a:t>ok_front</a:t>
            </a:r>
            <a:r>
              <a:rPr kumimoji="1" lang="en-US" altLang="ja-JP" sz="2000" dirty="0"/>
              <a:t> (2875 images)</a:t>
            </a:r>
            <a:endParaRPr kumimoji="1" lang="ja-JP" altLang="en-US" sz="2000" dirty="0"/>
          </a:p>
        </p:txBody>
      </p:sp>
      <p:pic>
        <p:nvPicPr>
          <p:cNvPr id="5" name="図 4" descr="電子機器, スピーカー, プロジェクター が含まれている画像&#10;&#10;自動的に生成された説明">
            <a:extLst>
              <a:ext uri="{FF2B5EF4-FFF2-40B4-BE49-F238E27FC236}">
                <a16:creationId xmlns:a16="http://schemas.microsoft.com/office/drawing/2014/main" id="{6A435246-9CF8-4F76-AE04-B7E5ADDBB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32" y="1693589"/>
            <a:ext cx="3487899" cy="1867927"/>
          </a:xfrm>
          <a:prstGeom prst="rect">
            <a:avLst/>
          </a:prstGeom>
        </p:spPr>
      </p:pic>
      <p:sp>
        <p:nvSpPr>
          <p:cNvPr id="14" name="テキスト ボックス 13">
            <a:extLst>
              <a:ext uri="{FF2B5EF4-FFF2-40B4-BE49-F238E27FC236}">
                <a16:creationId xmlns:a16="http://schemas.microsoft.com/office/drawing/2014/main" id="{06502AAF-9AC5-4C4F-A2B9-6ADD3169097E}"/>
              </a:ext>
            </a:extLst>
          </p:cNvPr>
          <p:cNvSpPr txBox="1"/>
          <p:nvPr/>
        </p:nvSpPr>
        <p:spPr>
          <a:xfrm>
            <a:off x="537932" y="3961626"/>
            <a:ext cx="2903359" cy="400110"/>
          </a:xfrm>
          <a:prstGeom prst="rect">
            <a:avLst/>
          </a:prstGeom>
          <a:noFill/>
        </p:spPr>
        <p:txBody>
          <a:bodyPr wrap="none" rtlCol="0">
            <a:spAutoFit/>
          </a:bodyPr>
          <a:lstStyle/>
          <a:p>
            <a:r>
              <a:rPr lang="en-US" altLang="ja-JP" sz="2000" dirty="0" err="1"/>
              <a:t>def</a:t>
            </a:r>
            <a:r>
              <a:rPr kumimoji="1" lang="en-US" altLang="ja-JP" sz="2000" dirty="0" err="1"/>
              <a:t>_front</a:t>
            </a:r>
            <a:r>
              <a:rPr kumimoji="1" lang="en-US" altLang="ja-JP" sz="2000" dirty="0"/>
              <a:t> (3758 images)</a:t>
            </a:r>
            <a:endParaRPr kumimoji="1" lang="ja-JP" altLang="en-US" sz="2000" dirty="0"/>
          </a:p>
        </p:txBody>
      </p:sp>
      <p:pic>
        <p:nvPicPr>
          <p:cNvPr id="10" name="図 9" descr="電子機器, プロジェクター, スピーカー, カメラ が含まれている画像&#10;&#10;自動的に生成された説明">
            <a:extLst>
              <a:ext uri="{FF2B5EF4-FFF2-40B4-BE49-F238E27FC236}">
                <a16:creationId xmlns:a16="http://schemas.microsoft.com/office/drawing/2014/main" id="{F10D20A3-8AB8-40C1-BA83-339811063A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32" y="4361736"/>
            <a:ext cx="3391817" cy="1823901"/>
          </a:xfrm>
          <a:prstGeom prst="rect">
            <a:avLst/>
          </a:prstGeom>
        </p:spPr>
      </p:pic>
      <p:pic>
        <p:nvPicPr>
          <p:cNvPr id="16" name="図 15" descr="電子機器, プロジェクター, スピーカー, カメラ が含まれている画像&#10;&#10;自動的に生成された説明">
            <a:extLst>
              <a:ext uri="{FF2B5EF4-FFF2-40B4-BE49-F238E27FC236}">
                <a16:creationId xmlns:a16="http://schemas.microsoft.com/office/drawing/2014/main" id="{5B084544-E78F-43CB-BB9D-ED0328392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637" y="1712349"/>
            <a:ext cx="3487899" cy="1875568"/>
          </a:xfrm>
          <a:prstGeom prst="rect">
            <a:avLst/>
          </a:prstGeom>
        </p:spPr>
      </p:pic>
      <p:sp>
        <p:nvSpPr>
          <p:cNvPr id="19" name="テキスト ボックス 18">
            <a:extLst>
              <a:ext uri="{FF2B5EF4-FFF2-40B4-BE49-F238E27FC236}">
                <a16:creationId xmlns:a16="http://schemas.microsoft.com/office/drawing/2014/main" id="{76478E99-06A1-4B5C-A004-17B253964AB7}"/>
              </a:ext>
            </a:extLst>
          </p:cNvPr>
          <p:cNvSpPr txBox="1"/>
          <p:nvPr/>
        </p:nvSpPr>
        <p:spPr>
          <a:xfrm>
            <a:off x="4988637" y="3961626"/>
            <a:ext cx="2760692" cy="400110"/>
          </a:xfrm>
          <a:prstGeom prst="rect">
            <a:avLst/>
          </a:prstGeom>
          <a:noFill/>
        </p:spPr>
        <p:txBody>
          <a:bodyPr wrap="none" rtlCol="0">
            <a:spAutoFit/>
          </a:bodyPr>
          <a:lstStyle/>
          <a:p>
            <a:r>
              <a:rPr lang="en-US" altLang="ja-JP" sz="2000" dirty="0" err="1"/>
              <a:t>def</a:t>
            </a:r>
            <a:r>
              <a:rPr kumimoji="1" lang="en-US" altLang="ja-JP" sz="2000" dirty="0" err="1"/>
              <a:t>_front</a:t>
            </a:r>
            <a:r>
              <a:rPr kumimoji="1" lang="en-US" altLang="ja-JP" sz="2000" dirty="0"/>
              <a:t> (453 images)</a:t>
            </a:r>
            <a:endParaRPr kumimoji="1" lang="ja-JP" altLang="en-US" sz="2000" dirty="0"/>
          </a:p>
        </p:txBody>
      </p:sp>
      <p:pic>
        <p:nvPicPr>
          <p:cNvPr id="18" name="図 17" descr="電子機器, プロジェクター, スピーカー, カメラ が含まれている画像&#10;&#10;自動的に生成された説明">
            <a:extLst>
              <a:ext uri="{FF2B5EF4-FFF2-40B4-BE49-F238E27FC236}">
                <a16:creationId xmlns:a16="http://schemas.microsoft.com/office/drawing/2014/main" id="{EBFEB6DC-1A9E-40CA-B504-A4339910F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8637" y="4370382"/>
            <a:ext cx="3391817" cy="1832546"/>
          </a:xfrm>
          <a:prstGeom prst="rect">
            <a:avLst/>
          </a:prstGeom>
        </p:spPr>
      </p:pic>
    </p:spTree>
    <p:extLst>
      <p:ext uri="{BB962C8B-B14F-4D97-AF65-F5344CB8AC3E}">
        <p14:creationId xmlns:p14="http://schemas.microsoft.com/office/powerpoint/2010/main" val="376862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10;&#10;低い精度で自動的に生成された説明">
            <a:extLst>
              <a:ext uri="{FF2B5EF4-FFF2-40B4-BE49-F238E27FC236}">
                <a16:creationId xmlns:a16="http://schemas.microsoft.com/office/drawing/2014/main" id="{1682E84E-1779-4E6A-A646-BB487680F037}"/>
              </a:ext>
            </a:extLst>
          </p:cNvPr>
          <p:cNvPicPr>
            <a:picLocks noChangeAspect="1"/>
          </p:cNvPicPr>
          <p:nvPr/>
        </p:nvPicPr>
        <p:blipFill rotWithShape="1">
          <a:blip r:embed="rId3">
            <a:extLst>
              <a:ext uri="{28A0092B-C50C-407E-A947-70E740481C1C}">
                <a14:useLocalDpi xmlns:a14="http://schemas.microsoft.com/office/drawing/2010/main" val="0"/>
              </a:ext>
            </a:extLst>
          </a:blip>
          <a:srcRect l="972" t="5425" r="17500"/>
          <a:stretch/>
        </p:blipFill>
        <p:spPr>
          <a:xfrm>
            <a:off x="4112147" y="3919400"/>
            <a:ext cx="4235179" cy="2602345"/>
          </a:xfrm>
          <a:prstGeom prst="rect">
            <a:avLst/>
          </a:prstGeom>
        </p:spPr>
      </p:pic>
      <p:pic>
        <p:nvPicPr>
          <p:cNvPr id="8" name="図 7" descr="カメラ が含まれている画像&#10;&#10;自動的に生成された説明">
            <a:extLst>
              <a:ext uri="{FF2B5EF4-FFF2-40B4-BE49-F238E27FC236}">
                <a16:creationId xmlns:a16="http://schemas.microsoft.com/office/drawing/2014/main" id="{2F5B8E36-3A43-45CB-87A2-6A5A0D035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184" y="1806175"/>
            <a:ext cx="1592551" cy="1578332"/>
          </a:xfrm>
          <a:prstGeom prst="rect">
            <a:avLst/>
          </a:prstGeom>
        </p:spPr>
      </p:pic>
      <p:pic>
        <p:nvPicPr>
          <p:cNvPr id="4" name="図 3" descr="電子機器, カメラ, 座る が含まれている画像&#10;&#10;自動的に生成された説明">
            <a:extLst>
              <a:ext uri="{FF2B5EF4-FFF2-40B4-BE49-F238E27FC236}">
                <a16:creationId xmlns:a16="http://schemas.microsoft.com/office/drawing/2014/main" id="{4B7CC2BB-6CFF-4615-A717-D8C0E0AE8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411" y="1796786"/>
            <a:ext cx="1592552" cy="1578332"/>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8</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grpSp>
        <p:nvGrpSpPr>
          <p:cNvPr id="10" name="グループ化 9">
            <a:extLst>
              <a:ext uri="{FF2B5EF4-FFF2-40B4-BE49-F238E27FC236}">
                <a16:creationId xmlns:a16="http://schemas.microsoft.com/office/drawing/2014/main" id="{B83B6CD1-C9A7-43F3-9314-61EC0AB35566}"/>
              </a:ext>
            </a:extLst>
          </p:cNvPr>
          <p:cNvGrpSpPr/>
          <p:nvPr/>
        </p:nvGrpSpPr>
        <p:grpSpPr>
          <a:xfrm>
            <a:off x="3364154" y="1802317"/>
            <a:ext cx="2548436" cy="1626683"/>
            <a:chOff x="1871696" y="1507841"/>
            <a:chExt cx="2584704" cy="1649833"/>
          </a:xfrm>
        </p:grpSpPr>
        <p:sp>
          <p:nvSpPr>
            <p:cNvPr id="7" name="台形 6">
              <a:extLst>
                <a:ext uri="{FF2B5EF4-FFF2-40B4-BE49-F238E27FC236}">
                  <a16:creationId xmlns:a16="http://schemas.microsoft.com/office/drawing/2014/main" id="{C76C6137-FC78-46D3-AB98-A7419458CE22}"/>
                </a:ext>
              </a:extLst>
            </p:cNvPr>
            <p:cNvSpPr/>
            <p:nvPr/>
          </p:nvSpPr>
          <p:spPr>
            <a:xfrm rot="5400000">
              <a:off x="1694912" y="1688538"/>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台形 15">
              <a:extLst>
                <a:ext uri="{FF2B5EF4-FFF2-40B4-BE49-F238E27FC236}">
                  <a16:creationId xmlns:a16="http://schemas.microsoft.com/office/drawing/2014/main" id="{BF3366FA-2FB9-40E1-A34A-18BB8077B4DD}"/>
                </a:ext>
              </a:extLst>
            </p:cNvPr>
            <p:cNvSpPr/>
            <p:nvPr/>
          </p:nvSpPr>
          <p:spPr>
            <a:xfrm rot="16200000" flipH="1">
              <a:off x="2987264" y="1684625"/>
              <a:ext cx="1645920" cy="1292352"/>
            </a:xfrm>
            <a:prstGeom prst="trapezoid">
              <a:avLst>
                <a:gd name="adj" fmla="val 31604"/>
              </a:avLst>
            </a:prstGeom>
            <a:solidFill>
              <a:srgbClr val="FCB2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ボックス 16">
            <a:extLst>
              <a:ext uri="{FF2B5EF4-FFF2-40B4-BE49-F238E27FC236}">
                <a16:creationId xmlns:a16="http://schemas.microsoft.com/office/drawing/2014/main" id="{A219EFDE-EF9A-42D4-899C-1B440E4C531C}"/>
              </a:ext>
            </a:extLst>
          </p:cNvPr>
          <p:cNvSpPr txBox="1"/>
          <p:nvPr/>
        </p:nvSpPr>
        <p:spPr>
          <a:xfrm>
            <a:off x="839968" y="1397289"/>
            <a:ext cx="2547492" cy="400110"/>
          </a:xfrm>
          <a:prstGeom prst="rect">
            <a:avLst/>
          </a:prstGeom>
          <a:noFill/>
        </p:spPr>
        <p:txBody>
          <a:bodyPr wrap="none" rtlCol="0">
            <a:spAutoFit/>
          </a:bodyPr>
          <a:lstStyle/>
          <a:p>
            <a:r>
              <a:rPr kumimoji="1" lang="en-US" altLang="ja-JP" sz="2000" dirty="0"/>
              <a:t>Input image (normal)</a:t>
            </a:r>
            <a:endParaRPr kumimoji="1" lang="ja-JP" altLang="en-US" sz="2000" dirty="0"/>
          </a:p>
        </p:txBody>
      </p:sp>
      <p:sp>
        <p:nvSpPr>
          <p:cNvPr id="18" name="テキスト ボックス 17">
            <a:extLst>
              <a:ext uri="{FF2B5EF4-FFF2-40B4-BE49-F238E27FC236}">
                <a16:creationId xmlns:a16="http://schemas.microsoft.com/office/drawing/2014/main" id="{57005D53-5897-4B78-B16D-734E804B6C48}"/>
              </a:ext>
            </a:extLst>
          </p:cNvPr>
          <p:cNvSpPr txBox="1"/>
          <p:nvPr/>
        </p:nvSpPr>
        <p:spPr>
          <a:xfrm>
            <a:off x="3364154" y="2416000"/>
            <a:ext cx="2577950" cy="400110"/>
          </a:xfrm>
          <a:prstGeom prst="rect">
            <a:avLst/>
          </a:prstGeom>
          <a:noFill/>
        </p:spPr>
        <p:txBody>
          <a:bodyPr wrap="none" rtlCol="0">
            <a:spAutoFit/>
          </a:bodyPr>
          <a:lstStyle/>
          <a:p>
            <a:r>
              <a:rPr kumimoji="1" lang="en-US" altLang="ja-JP" sz="2000" dirty="0"/>
              <a:t>CAE (VGG16 based)</a:t>
            </a:r>
            <a:endParaRPr kumimoji="1" lang="ja-JP" altLang="en-US" sz="2000" dirty="0"/>
          </a:p>
        </p:txBody>
      </p:sp>
      <p:sp>
        <p:nvSpPr>
          <p:cNvPr id="19" name="矢印: 右 18">
            <a:extLst>
              <a:ext uri="{FF2B5EF4-FFF2-40B4-BE49-F238E27FC236}">
                <a16:creationId xmlns:a16="http://schemas.microsoft.com/office/drawing/2014/main" id="{3B185299-862D-4F2F-A7D2-21FC5198E387}"/>
              </a:ext>
            </a:extLst>
          </p:cNvPr>
          <p:cNvSpPr/>
          <p:nvPr/>
        </p:nvSpPr>
        <p:spPr>
          <a:xfrm>
            <a:off x="2867882"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5DB8C7BC-A6AA-4E5D-9B48-2A567F5719A9}"/>
              </a:ext>
            </a:extLst>
          </p:cNvPr>
          <p:cNvSpPr/>
          <p:nvPr/>
        </p:nvSpPr>
        <p:spPr>
          <a:xfrm>
            <a:off x="5946309" y="2247833"/>
            <a:ext cx="462554" cy="730734"/>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CD907537-487F-41C1-B404-2F258CBB0CEF}"/>
              </a:ext>
            </a:extLst>
          </p:cNvPr>
          <p:cNvSpPr txBox="1"/>
          <p:nvPr/>
        </p:nvSpPr>
        <p:spPr>
          <a:xfrm>
            <a:off x="6385010" y="1396676"/>
            <a:ext cx="1721946" cy="400110"/>
          </a:xfrm>
          <a:prstGeom prst="rect">
            <a:avLst/>
          </a:prstGeom>
          <a:noFill/>
        </p:spPr>
        <p:txBody>
          <a:bodyPr wrap="none" rtlCol="0">
            <a:spAutoFit/>
          </a:bodyPr>
          <a:lstStyle/>
          <a:p>
            <a:r>
              <a:rPr lang="en-US" altLang="ja-JP" sz="2000" dirty="0"/>
              <a:t>Output</a:t>
            </a:r>
            <a:r>
              <a:rPr kumimoji="1" lang="en-US" altLang="ja-JP" sz="2000" dirty="0"/>
              <a:t> image</a:t>
            </a:r>
            <a:endParaRPr kumimoji="1" lang="ja-JP" altLang="en-US" sz="2000" dirty="0"/>
          </a:p>
        </p:txBody>
      </p:sp>
      <p:sp>
        <p:nvSpPr>
          <p:cNvPr id="24" name="テキスト ボックス 23">
            <a:extLst>
              <a:ext uri="{FF2B5EF4-FFF2-40B4-BE49-F238E27FC236}">
                <a16:creationId xmlns:a16="http://schemas.microsoft.com/office/drawing/2014/main" id="{42CD2B29-217A-42BB-AA5F-8FA894A1C716}"/>
              </a:ext>
            </a:extLst>
          </p:cNvPr>
          <p:cNvSpPr txBox="1"/>
          <p:nvPr/>
        </p:nvSpPr>
        <p:spPr>
          <a:xfrm>
            <a:off x="839968" y="935011"/>
            <a:ext cx="1287340" cy="461665"/>
          </a:xfrm>
          <a:prstGeom prst="rect">
            <a:avLst/>
          </a:prstGeom>
          <a:noFill/>
        </p:spPr>
        <p:txBody>
          <a:bodyPr wrap="none" rtlCol="0">
            <a:spAutoFit/>
          </a:bodyPr>
          <a:lstStyle/>
          <a:p>
            <a:r>
              <a:rPr lang="en-US" altLang="ja-JP" sz="2400" dirty="0"/>
              <a:t>Training</a:t>
            </a:r>
            <a:endParaRPr kumimoji="1" lang="ja-JP" altLang="en-US" sz="2400" dirty="0"/>
          </a:p>
        </p:txBody>
      </p:sp>
      <p:graphicFrame>
        <p:nvGraphicFramePr>
          <p:cNvPr id="42" name="表 42">
            <a:extLst>
              <a:ext uri="{FF2B5EF4-FFF2-40B4-BE49-F238E27FC236}">
                <a16:creationId xmlns:a16="http://schemas.microsoft.com/office/drawing/2014/main" id="{FBDB198E-C471-4A73-8DBB-B72FEA02F9D7}"/>
              </a:ext>
            </a:extLst>
          </p:cNvPr>
          <p:cNvGraphicFramePr>
            <a:graphicFrameLocks noGrp="1"/>
          </p:cNvGraphicFramePr>
          <p:nvPr>
            <p:extLst>
              <p:ext uri="{D42A27DB-BD31-4B8C-83A1-F6EECF244321}">
                <p14:modId xmlns:p14="http://schemas.microsoft.com/office/powerpoint/2010/main" val="2726469875"/>
              </p:ext>
            </p:extLst>
          </p:nvPr>
        </p:nvGraphicFramePr>
        <p:xfrm>
          <a:off x="796674" y="3948132"/>
          <a:ext cx="2590786" cy="2519680"/>
        </p:xfrm>
        <a:graphic>
          <a:graphicData uri="http://schemas.openxmlformats.org/drawingml/2006/table">
            <a:tbl>
              <a:tblPr firstRow="1" bandRow="1">
                <a:tableStyleId>{5C22544A-7EE6-4342-B048-85BDC9FD1C3A}</a:tableStyleId>
              </a:tblPr>
              <a:tblGrid>
                <a:gridCol w="1820413">
                  <a:extLst>
                    <a:ext uri="{9D8B030D-6E8A-4147-A177-3AD203B41FA5}">
                      <a16:colId xmlns:a16="http://schemas.microsoft.com/office/drawing/2014/main" val="1057723365"/>
                    </a:ext>
                  </a:extLst>
                </a:gridCol>
                <a:gridCol w="770373">
                  <a:extLst>
                    <a:ext uri="{9D8B030D-6E8A-4147-A177-3AD203B41FA5}">
                      <a16:colId xmlns:a16="http://schemas.microsoft.com/office/drawing/2014/main" val="4288401632"/>
                    </a:ext>
                  </a:extLst>
                </a:gridCol>
              </a:tblGrid>
              <a:tr h="370840">
                <a:tc>
                  <a:txBody>
                    <a:bodyPr/>
                    <a:lstStyle/>
                    <a:p>
                      <a:endParaRPr kumimoji="1" lang="ja-JP" altLang="en-US"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3299363"/>
                  </a:ext>
                </a:extLst>
              </a:tr>
              <a:tr h="370840">
                <a:tc>
                  <a:txBody>
                    <a:bodyPr/>
                    <a:lstStyle/>
                    <a:p>
                      <a:pPr algn="ctr"/>
                      <a:r>
                        <a:rPr kumimoji="1" lang="en-US" altLang="ja-JP" sz="1400" dirty="0"/>
                        <a:t>Max Epoch</a:t>
                      </a:r>
                      <a:endParaRPr kumimoji="1" lang="ja-JP" altLang="en-US" sz="1400" dirty="0"/>
                    </a:p>
                  </a:txBody>
                  <a:tcPr>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noFill/>
                  </a:tcPr>
                </a:tc>
                <a:tc>
                  <a:txBody>
                    <a:bodyPr/>
                    <a:lstStyle/>
                    <a:p>
                      <a:pPr algn="r">
                        <a:lnSpc>
                          <a:spcPts val="2200"/>
                        </a:lnSpc>
                      </a:pPr>
                      <a:r>
                        <a:rPr kumimoji="1" lang="en-US" altLang="ja-JP" dirty="0"/>
                        <a:t>30</a:t>
                      </a:r>
                      <a:endParaRPr kumimoji="1" lang="ja-JP" altLang="en-US" dirty="0"/>
                    </a:p>
                  </a:txBody>
                  <a:tcPr>
                    <a:lnL w="1270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94615425"/>
                  </a:ext>
                </a:extLst>
              </a:tr>
              <a:tr h="370840">
                <a:tc>
                  <a:txBody>
                    <a:bodyPr/>
                    <a:lstStyle/>
                    <a:p>
                      <a:pPr algn="ctr"/>
                      <a:r>
                        <a:rPr kumimoji="1" lang="en-US" altLang="ja-JP" sz="1400" dirty="0"/>
                        <a:t>Mini Bach</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24</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2502603"/>
                  </a:ext>
                </a:extLst>
              </a:tr>
              <a:tr h="370840">
                <a:tc>
                  <a:txBody>
                    <a:bodyPr/>
                    <a:lstStyle/>
                    <a:p>
                      <a:pPr algn="ctr"/>
                      <a:r>
                        <a:rPr kumimoji="1" lang="en-US" altLang="ja-JP" sz="1400" dirty="0"/>
                        <a:t>Initial learning rate</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20</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482590738"/>
                  </a:ext>
                </a:extLst>
              </a:tr>
              <a:tr h="370840">
                <a:tc>
                  <a:txBody>
                    <a:bodyPr/>
                    <a:lstStyle/>
                    <a:p>
                      <a:pPr algn="ctr"/>
                      <a:r>
                        <a:rPr kumimoji="1" lang="en-US" altLang="ja-JP" sz="1400" dirty="0"/>
                        <a:t>Learning rate drop period </a:t>
                      </a:r>
                      <a:endParaRPr kumimoji="1" lang="ja-JP" altLang="en-US" sz="1400" dirty="0"/>
                    </a:p>
                  </a:txBody>
                  <a:tcPr>
                    <a:lnR w="12700" cap="flat" cmpd="sng" algn="ctr">
                      <a:solidFill>
                        <a:schemeClr val="tx1"/>
                      </a:solidFill>
                      <a:prstDash val="solid"/>
                      <a:round/>
                      <a:headEnd type="none" w="med" len="med"/>
                      <a:tailEnd type="none" w="med" len="med"/>
                    </a:lnR>
                    <a:noFill/>
                  </a:tcPr>
                </a:tc>
                <a:tc>
                  <a:txBody>
                    <a:bodyPr/>
                    <a:lstStyle/>
                    <a:p>
                      <a:pPr algn="r">
                        <a:lnSpc>
                          <a:spcPts val="2200"/>
                        </a:lnSpc>
                      </a:pPr>
                      <a:r>
                        <a:rPr kumimoji="1" lang="en-US" altLang="ja-JP" dirty="0"/>
                        <a:t>5</a:t>
                      </a:r>
                      <a:endParaRPr kumimoji="1" lang="ja-JP" altLang="en-US" dirty="0"/>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803294821"/>
                  </a:ext>
                </a:extLst>
              </a:tr>
              <a:tr h="370840">
                <a:tc>
                  <a:txBody>
                    <a:bodyPr/>
                    <a:lstStyle/>
                    <a:p>
                      <a:pPr algn="ctr"/>
                      <a:r>
                        <a:rPr kumimoji="1" lang="en-US" altLang="ja-JP" sz="1400" dirty="0"/>
                        <a:t>Learning rate drop factor</a:t>
                      </a:r>
                      <a:endParaRPr kumimoji="1" lang="ja-JP" altLang="en-US" sz="1400" dirty="0"/>
                    </a:p>
                  </a:txBody>
                  <a:tcPr>
                    <a:lnR w="12700" cap="flat" cmpd="sng" algn="ctr">
                      <a:solidFill>
                        <a:schemeClr val="tx1"/>
                      </a:solidFill>
                      <a:prstDash val="solid"/>
                      <a:round/>
                      <a:headEnd type="none" w="med" len="med"/>
                      <a:tailEnd type="none" w="med" len="med"/>
                    </a:lnR>
                    <a:lnB w="19050" cap="flat" cmpd="sng" algn="ctr">
                      <a:solidFill>
                        <a:schemeClr val="tx1"/>
                      </a:solidFill>
                      <a:prstDash val="solid"/>
                      <a:round/>
                      <a:headEnd type="none" w="med" len="med"/>
                      <a:tailEnd type="none" w="med" len="med"/>
                    </a:lnB>
                    <a:noFill/>
                  </a:tcPr>
                </a:tc>
                <a:tc>
                  <a:txBody>
                    <a:bodyPr/>
                    <a:lstStyle/>
                    <a:p>
                      <a:pPr algn="r">
                        <a:lnSpc>
                          <a:spcPts val="2200"/>
                        </a:lnSpc>
                      </a:pPr>
                      <a:r>
                        <a:rPr kumimoji="1" lang="en-US" altLang="ja-JP" dirty="0"/>
                        <a:t>0.9</a:t>
                      </a:r>
                      <a:endParaRPr kumimoji="1" lang="ja-JP" altLang="en-US" dirty="0"/>
                    </a:p>
                  </a:txBody>
                  <a:tcPr>
                    <a:lnL w="12700" cap="flat" cmpd="sng" algn="ctr">
                      <a:solidFill>
                        <a:schemeClr val="tx1"/>
                      </a:solidFill>
                      <a:prstDash val="solid"/>
                      <a:round/>
                      <a:headEnd type="none" w="med" len="med"/>
                      <a:tailEnd type="none" w="med" len="med"/>
                    </a:lnL>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9179002"/>
                  </a:ext>
                </a:extLst>
              </a:tr>
            </a:tbl>
          </a:graphicData>
        </a:graphic>
      </p:graphicFrame>
      <p:sp>
        <p:nvSpPr>
          <p:cNvPr id="25" name="右中かっこ 24">
            <a:extLst>
              <a:ext uri="{FF2B5EF4-FFF2-40B4-BE49-F238E27FC236}">
                <a16:creationId xmlns:a16="http://schemas.microsoft.com/office/drawing/2014/main" id="{0ADA63CF-69F4-45F2-A29B-FD65BBF6DC02}"/>
              </a:ext>
            </a:extLst>
          </p:cNvPr>
          <p:cNvSpPr/>
          <p:nvPr/>
        </p:nvSpPr>
        <p:spPr>
          <a:xfrm flipH="1">
            <a:off x="1068568" y="1803820"/>
            <a:ext cx="173492" cy="15729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9E114EB-0879-4481-899F-6927441A8E92}"/>
              </a:ext>
            </a:extLst>
          </p:cNvPr>
          <p:cNvSpPr txBox="1"/>
          <p:nvPr/>
        </p:nvSpPr>
        <p:spPr>
          <a:xfrm rot="16200000">
            <a:off x="652581" y="2456927"/>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7" name="テキスト ボックス 26">
            <a:extLst>
              <a:ext uri="{FF2B5EF4-FFF2-40B4-BE49-F238E27FC236}">
                <a16:creationId xmlns:a16="http://schemas.microsoft.com/office/drawing/2014/main" id="{44367DB3-EAD8-44D2-9558-A234B838C502}"/>
              </a:ext>
            </a:extLst>
          </p:cNvPr>
          <p:cNvSpPr txBox="1"/>
          <p:nvPr/>
        </p:nvSpPr>
        <p:spPr>
          <a:xfrm>
            <a:off x="1781254" y="3583184"/>
            <a:ext cx="526106" cy="338554"/>
          </a:xfrm>
          <a:prstGeom prst="rect">
            <a:avLst/>
          </a:prstGeom>
          <a:noFill/>
        </p:spPr>
        <p:txBody>
          <a:bodyPr wrap="none" rtlCol="0">
            <a:spAutoFit/>
          </a:bodyPr>
          <a:lstStyle/>
          <a:p>
            <a:r>
              <a:rPr lang="en-US" altLang="ja-JP" sz="1600" dirty="0"/>
              <a:t>224</a:t>
            </a:r>
            <a:endParaRPr kumimoji="1" lang="ja-JP" altLang="en-US" sz="1600" dirty="0"/>
          </a:p>
        </p:txBody>
      </p:sp>
      <p:sp>
        <p:nvSpPr>
          <p:cNvPr id="28" name="右中かっこ 27">
            <a:extLst>
              <a:ext uri="{FF2B5EF4-FFF2-40B4-BE49-F238E27FC236}">
                <a16:creationId xmlns:a16="http://schemas.microsoft.com/office/drawing/2014/main" id="{0E5A1546-3355-4C6B-AEDE-0E5C13FB315F}"/>
              </a:ext>
            </a:extLst>
          </p:cNvPr>
          <p:cNvSpPr/>
          <p:nvPr/>
        </p:nvSpPr>
        <p:spPr>
          <a:xfrm rot="16200000" flipH="1">
            <a:off x="1943698" y="2675257"/>
            <a:ext cx="173492" cy="157652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29879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白い背景に置かれたカメラ&#10;&#10;低い精度で自動的に生成された説明">
            <a:extLst>
              <a:ext uri="{FF2B5EF4-FFF2-40B4-BE49-F238E27FC236}">
                <a16:creationId xmlns:a16="http://schemas.microsoft.com/office/drawing/2014/main" id="{07D881E7-5F3C-4793-BE10-14C4F9BE7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26" y="4100595"/>
            <a:ext cx="3418079" cy="1705028"/>
          </a:xfrm>
          <a:prstGeom prst="rect">
            <a:avLst/>
          </a:prstGeom>
        </p:spPr>
      </p:pic>
      <p:pic>
        <p:nvPicPr>
          <p:cNvPr id="11" name="図 10" descr="皿の上に置かれたカメラ&#10;&#10;低い精度で自動的に生成された説明">
            <a:extLst>
              <a:ext uri="{FF2B5EF4-FFF2-40B4-BE49-F238E27FC236}">
                <a16:creationId xmlns:a16="http://schemas.microsoft.com/office/drawing/2014/main" id="{7C60A6B3-78BE-4DE6-861C-4922B4803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43" y="4100595"/>
            <a:ext cx="3426179" cy="1711081"/>
          </a:xfrm>
          <a:prstGeom prst="rect">
            <a:avLst/>
          </a:prstGeom>
        </p:spPr>
      </p:pic>
      <p:pic>
        <p:nvPicPr>
          <p:cNvPr id="6" name="図 5" descr="電子機器, 屋内, 写真, 座る が含まれている画像&#10;&#10;自動的に生成された説明">
            <a:extLst>
              <a:ext uri="{FF2B5EF4-FFF2-40B4-BE49-F238E27FC236}">
                <a16:creationId xmlns:a16="http://schemas.microsoft.com/office/drawing/2014/main" id="{0AB44444-D776-48A1-8100-96D708EE54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7106" y="1303484"/>
            <a:ext cx="3426179" cy="1709068"/>
          </a:xfrm>
          <a:prstGeom prst="rect">
            <a:avLst/>
          </a:prstGeom>
        </p:spPr>
      </p:pic>
      <p:pic>
        <p:nvPicPr>
          <p:cNvPr id="4" name="図 3" descr="電子機器, 屋内, 座る, 写真 が含まれている画像&#10;&#10;自動的に生成された説明">
            <a:extLst>
              <a:ext uri="{FF2B5EF4-FFF2-40B4-BE49-F238E27FC236}">
                <a16:creationId xmlns:a16="http://schemas.microsoft.com/office/drawing/2014/main" id="{0B336637-4CB8-499D-B20A-8ACEC34897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743" y="1303483"/>
            <a:ext cx="3426179" cy="1709068"/>
          </a:xfrm>
          <a:prstGeom prst="rect">
            <a:avLst/>
          </a:prstGeom>
        </p:spPr>
      </p:pic>
      <p:sp>
        <p:nvSpPr>
          <p:cNvPr id="49" name="CustomShape 1"/>
          <p:cNvSpPr/>
          <p:nvPr/>
        </p:nvSpPr>
        <p:spPr>
          <a:xfrm>
            <a:off x="1309320" y="-9360"/>
            <a:ext cx="6539760" cy="435960"/>
          </a:xfrm>
          <a:prstGeom prst="rect">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altLang="ja-JP" sz="2800" b="1" strike="noStrike" spc="-1" dirty="0">
                <a:solidFill>
                  <a:srgbClr val="FFFFFF"/>
                </a:solidFill>
                <a:latin typeface="游ゴシック"/>
              </a:rPr>
              <a:t>BREAK</a:t>
            </a:r>
            <a:r>
              <a:rPr lang="ja-JP" sz="2800" b="1" strike="noStrike" spc="-1" dirty="0">
                <a:solidFill>
                  <a:srgbClr val="FFFFFF"/>
                </a:solidFill>
                <a:latin typeface="游ゴシック"/>
              </a:rPr>
              <a:t>データセット</a:t>
            </a:r>
            <a:endParaRPr lang="en-US" sz="2800" b="0" strike="noStrike" spc="-1" dirty="0">
              <a:latin typeface="Arial"/>
            </a:endParaRPr>
          </a:p>
        </p:txBody>
      </p:sp>
      <p:sp>
        <p:nvSpPr>
          <p:cNvPr id="50" name="TextShape 2"/>
          <p:cNvSpPr txBox="1"/>
          <p:nvPr/>
        </p:nvSpPr>
        <p:spPr>
          <a:xfrm>
            <a:off x="6458040" y="6356520"/>
            <a:ext cx="2057040" cy="364680"/>
          </a:xfrm>
          <a:prstGeom prst="rect">
            <a:avLst/>
          </a:prstGeom>
          <a:noFill/>
          <a:ln>
            <a:noFill/>
          </a:ln>
        </p:spPr>
        <p:txBody>
          <a:bodyPr anchor="ctr">
            <a:noAutofit/>
          </a:bodyPr>
          <a:lstStyle/>
          <a:p>
            <a:pPr algn="r">
              <a:lnSpc>
                <a:spcPct val="100000"/>
              </a:lnSpc>
            </a:pPr>
            <a:fld id="{5111F021-673C-47A9-B231-265CC03283EE}" type="slidenum">
              <a:rPr lang="en-US" sz="1050" b="0" strike="noStrike" spc="-1">
                <a:solidFill>
                  <a:srgbClr val="000000"/>
                </a:solidFill>
                <a:latin typeface="游ゴシック"/>
              </a:rPr>
              <a:t>9</a:t>
            </a:fld>
            <a:endParaRPr lang="en-US" sz="1050" b="0" strike="noStrike" spc="-1" dirty="0">
              <a:latin typeface="Times New Roman"/>
            </a:endParaRPr>
          </a:p>
        </p:txBody>
      </p:sp>
      <p:sp>
        <p:nvSpPr>
          <p:cNvPr id="2" name="テキスト ボックス 1">
            <a:extLst>
              <a:ext uri="{FF2B5EF4-FFF2-40B4-BE49-F238E27FC236}">
                <a16:creationId xmlns:a16="http://schemas.microsoft.com/office/drawing/2014/main" id="{327884D6-6C7C-467F-A4A9-15CC4B7C19DC}"/>
              </a:ext>
            </a:extLst>
          </p:cNvPr>
          <p:cNvSpPr txBox="1"/>
          <p:nvPr/>
        </p:nvSpPr>
        <p:spPr>
          <a:xfrm>
            <a:off x="274169" y="506519"/>
            <a:ext cx="817853" cy="461665"/>
          </a:xfrm>
          <a:prstGeom prst="rect">
            <a:avLst/>
          </a:prstGeom>
          <a:noFill/>
        </p:spPr>
        <p:txBody>
          <a:bodyPr wrap="none" rtlCol="0">
            <a:spAutoFit/>
          </a:bodyPr>
          <a:lstStyle/>
          <a:p>
            <a:r>
              <a:rPr kumimoji="1" lang="en-US" altLang="ja-JP" sz="2400" dirty="0"/>
              <a:t>CAE</a:t>
            </a:r>
            <a:endParaRPr kumimoji="1" lang="ja-JP" altLang="en-US" sz="2400" dirty="0"/>
          </a:p>
        </p:txBody>
      </p:sp>
      <p:sp>
        <p:nvSpPr>
          <p:cNvPr id="51" name="テキスト ボックス 50">
            <a:extLst>
              <a:ext uri="{FF2B5EF4-FFF2-40B4-BE49-F238E27FC236}">
                <a16:creationId xmlns:a16="http://schemas.microsoft.com/office/drawing/2014/main" id="{CA42610C-65A0-4E81-90C1-ABCD7F58B123}"/>
              </a:ext>
            </a:extLst>
          </p:cNvPr>
          <p:cNvSpPr txBox="1"/>
          <p:nvPr/>
        </p:nvSpPr>
        <p:spPr>
          <a:xfrm>
            <a:off x="622181" y="934718"/>
            <a:ext cx="1154483" cy="400110"/>
          </a:xfrm>
          <a:prstGeom prst="rect">
            <a:avLst/>
          </a:prstGeom>
          <a:noFill/>
        </p:spPr>
        <p:txBody>
          <a:bodyPr wrap="none" rtlCol="0">
            <a:spAutoFit/>
          </a:bodyPr>
          <a:lstStyle/>
          <a:p>
            <a:r>
              <a:rPr lang="en-US" altLang="ja-JP" sz="2000" dirty="0"/>
              <a:t>def_0_7</a:t>
            </a:r>
            <a:endParaRPr kumimoji="1" lang="ja-JP" altLang="en-US" sz="2000" dirty="0"/>
          </a:p>
        </p:txBody>
      </p:sp>
      <p:grpSp>
        <p:nvGrpSpPr>
          <p:cNvPr id="60" name="グループ化 59">
            <a:extLst>
              <a:ext uri="{FF2B5EF4-FFF2-40B4-BE49-F238E27FC236}">
                <a16:creationId xmlns:a16="http://schemas.microsoft.com/office/drawing/2014/main" id="{E33387DB-69A5-4F2C-AE7F-DF0AF252DA31}"/>
              </a:ext>
            </a:extLst>
          </p:cNvPr>
          <p:cNvGrpSpPr/>
          <p:nvPr/>
        </p:nvGrpSpPr>
        <p:grpSpPr>
          <a:xfrm>
            <a:off x="670395" y="2653145"/>
            <a:ext cx="2943577" cy="338554"/>
            <a:chOff x="670395" y="2665845"/>
            <a:chExt cx="2943577" cy="338554"/>
          </a:xfrm>
        </p:grpSpPr>
        <p:sp>
          <p:nvSpPr>
            <p:cNvPr id="52" name="テキスト ボックス 51">
              <a:extLst>
                <a:ext uri="{FF2B5EF4-FFF2-40B4-BE49-F238E27FC236}">
                  <a16:creationId xmlns:a16="http://schemas.microsoft.com/office/drawing/2014/main" id="{4BD4F535-6BDF-4801-A404-ADE47D6D2D64}"/>
                </a:ext>
              </a:extLst>
            </p:cNvPr>
            <p:cNvSpPr txBox="1"/>
            <p:nvPr/>
          </p:nvSpPr>
          <p:spPr>
            <a:xfrm>
              <a:off x="6703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3" name="テキスト ボックス 52">
              <a:extLst>
                <a:ext uri="{FF2B5EF4-FFF2-40B4-BE49-F238E27FC236}">
                  <a16:creationId xmlns:a16="http://schemas.microsoft.com/office/drawing/2014/main" id="{78FEF200-2FA0-400A-8E20-0929F4694023}"/>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4" name="テキスト ボックス 53">
            <a:extLst>
              <a:ext uri="{FF2B5EF4-FFF2-40B4-BE49-F238E27FC236}">
                <a16:creationId xmlns:a16="http://schemas.microsoft.com/office/drawing/2014/main" id="{8AEC5E5A-40EF-4D66-896A-CE0A7416E329}"/>
              </a:ext>
            </a:extLst>
          </p:cNvPr>
          <p:cNvSpPr txBox="1"/>
          <p:nvPr/>
        </p:nvSpPr>
        <p:spPr>
          <a:xfrm>
            <a:off x="5042770" y="904443"/>
            <a:ext cx="1396536" cy="400110"/>
          </a:xfrm>
          <a:prstGeom prst="rect">
            <a:avLst/>
          </a:prstGeom>
          <a:noFill/>
        </p:spPr>
        <p:txBody>
          <a:bodyPr wrap="none" rtlCol="0">
            <a:spAutoFit/>
          </a:bodyPr>
          <a:lstStyle/>
          <a:p>
            <a:r>
              <a:rPr kumimoji="1" lang="en-US" altLang="ja-JP" sz="2000" dirty="0"/>
              <a:t>def_0_486</a:t>
            </a:r>
            <a:endParaRPr kumimoji="1" lang="ja-JP" altLang="en-US" sz="2000" dirty="0"/>
          </a:p>
        </p:txBody>
      </p:sp>
      <p:grpSp>
        <p:nvGrpSpPr>
          <p:cNvPr id="7" name="グループ化 6">
            <a:extLst>
              <a:ext uri="{FF2B5EF4-FFF2-40B4-BE49-F238E27FC236}">
                <a16:creationId xmlns:a16="http://schemas.microsoft.com/office/drawing/2014/main" id="{91EC767E-D8C5-4987-9920-1443A5F9F889}"/>
              </a:ext>
            </a:extLst>
          </p:cNvPr>
          <p:cNvGrpSpPr/>
          <p:nvPr/>
        </p:nvGrpSpPr>
        <p:grpSpPr>
          <a:xfrm>
            <a:off x="5028786" y="2653653"/>
            <a:ext cx="2930877" cy="338554"/>
            <a:chOff x="5041486" y="2653653"/>
            <a:chExt cx="2930877" cy="338554"/>
          </a:xfrm>
        </p:grpSpPr>
        <p:sp>
          <p:nvSpPr>
            <p:cNvPr id="55" name="テキスト ボックス 54">
              <a:extLst>
                <a:ext uri="{FF2B5EF4-FFF2-40B4-BE49-F238E27FC236}">
                  <a16:creationId xmlns:a16="http://schemas.microsoft.com/office/drawing/2014/main" id="{758D4A0D-674C-4260-BAB8-7F1E80A9ED6D}"/>
                </a:ext>
              </a:extLst>
            </p:cNvPr>
            <p:cNvSpPr txBox="1"/>
            <p:nvPr/>
          </p:nvSpPr>
          <p:spPr>
            <a:xfrm>
              <a:off x="5041486" y="2653653"/>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56" name="テキスト ボックス 55">
              <a:extLst>
                <a:ext uri="{FF2B5EF4-FFF2-40B4-BE49-F238E27FC236}">
                  <a16:creationId xmlns:a16="http://schemas.microsoft.com/office/drawing/2014/main" id="{916996FD-0BD1-4471-A56C-BA7CAC7C7B1B}"/>
                </a:ext>
              </a:extLst>
            </p:cNvPr>
            <p:cNvSpPr txBox="1"/>
            <p:nvPr/>
          </p:nvSpPr>
          <p:spPr>
            <a:xfrm>
              <a:off x="6750554" y="2653653"/>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59" name="テキスト ボックス 58">
            <a:extLst>
              <a:ext uri="{FF2B5EF4-FFF2-40B4-BE49-F238E27FC236}">
                <a16:creationId xmlns:a16="http://schemas.microsoft.com/office/drawing/2014/main" id="{2E3EE03D-D74F-4D8C-BFF9-2D5A2DBE149F}"/>
              </a:ext>
            </a:extLst>
          </p:cNvPr>
          <p:cNvSpPr txBox="1"/>
          <p:nvPr/>
        </p:nvSpPr>
        <p:spPr>
          <a:xfrm>
            <a:off x="672235" y="3706538"/>
            <a:ext cx="1582484" cy="400110"/>
          </a:xfrm>
          <a:prstGeom prst="rect">
            <a:avLst/>
          </a:prstGeom>
          <a:noFill/>
        </p:spPr>
        <p:txBody>
          <a:bodyPr wrap="none" rtlCol="0">
            <a:spAutoFit/>
          </a:bodyPr>
          <a:lstStyle/>
          <a:p>
            <a:r>
              <a:rPr lang="en-US" altLang="ja-JP" sz="2000" dirty="0"/>
              <a:t>def_0_2309</a:t>
            </a:r>
            <a:endParaRPr kumimoji="1" lang="ja-JP" altLang="en-US" sz="2000" dirty="0"/>
          </a:p>
        </p:txBody>
      </p:sp>
      <p:grpSp>
        <p:nvGrpSpPr>
          <p:cNvPr id="61" name="グループ化 60">
            <a:extLst>
              <a:ext uri="{FF2B5EF4-FFF2-40B4-BE49-F238E27FC236}">
                <a16:creationId xmlns:a16="http://schemas.microsoft.com/office/drawing/2014/main" id="{6A050677-7EDF-47A6-9F6F-61BD47DD5846}"/>
              </a:ext>
            </a:extLst>
          </p:cNvPr>
          <p:cNvGrpSpPr/>
          <p:nvPr/>
        </p:nvGrpSpPr>
        <p:grpSpPr>
          <a:xfrm>
            <a:off x="683095" y="5460462"/>
            <a:ext cx="2930877" cy="338554"/>
            <a:chOff x="683095" y="2665845"/>
            <a:chExt cx="2930877" cy="338554"/>
          </a:xfrm>
        </p:grpSpPr>
        <p:sp>
          <p:nvSpPr>
            <p:cNvPr id="62" name="テキスト ボックス 61">
              <a:extLst>
                <a:ext uri="{FF2B5EF4-FFF2-40B4-BE49-F238E27FC236}">
                  <a16:creationId xmlns:a16="http://schemas.microsoft.com/office/drawing/2014/main" id="{182517C2-CC5A-4843-84A4-19CB93515E02}"/>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3" name="テキスト ボックス 62">
              <a:extLst>
                <a:ext uri="{FF2B5EF4-FFF2-40B4-BE49-F238E27FC236}">
                  <a16:creationId xmlns:a16="http://schemas.microsoft.com/office/drawing/2014/main" id="{5EB15540-E20E-4704-95E6-4C6D44F3F2F5}"/>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
        <p:nvSpPr>
          <p:cNvPr id="66" name="テキスト ボックス 65">
            <a:extLst>
              <a:ext uri="{FF2B5EF4-FFF2-40B4-BE49-F238E27FC236}">
                <a16:creationId xmlns:a16="http://schemas.microsoft.com/office/drawing/2014/main" id="{E79AB9D0-9812-4AB6-90F7-FBAFF3D61E90}"/>
              </a:ext>
            </a:extLst>
          </p:cNvPr>
          <p:cNvSpPr txBox="1"/>
          <p:nvPr/>
        </p:nvSpPr>
        <p:spPr>
          <a:xfrm>
            <a:off x="5116290" y="3727068"/>
            <a:ext cx="1582484" cy="400110"/>
          </a:xfrm>
          <a:prstGeom prst="rect">
            <a:avLst/>
          </a:prstGeom>
          <a:noFill/>
        </p:spPr>
        <p:txBody>
          <a:bodyPr wrap="none" rtlCol="0">
            <a:spAutoFit/>
          </a:bodyPr>
          <a:lstStyle/>
          <a:p>
            <a:r>
              <a:rPr lang="en-US" altLang="ja-JP" sz="2000" dirty="0"/>
              <a:t>def_0_9927</a:t>
            </a:r>
            <a:endParaRPr kumimoji="1" lang="ja-JP" altLang="en-US" sz="2000" dirty="0"/>
          </a:p>
        </p:txBody>
      </p:sp>
      <p:grpSp>
        <p:nvGrpSpPr>
          <p:cNvPr id="67" name="グループ化 66">
            <a:extLst>
              <a:ext uri="{FF2B5EF4-FFF2-40B4-BE49-F238E27FC236}">
                <a16:creationId xmlns:a16="http://schemas.microsoft.com/office/drawing/2014/main" id="{BF3C234B-B2FC-428D-A1DC-98B474E69392}"/>
              </a:ext>
            </a:extLst>
          </p:cNvPr>
          <p:cNvGrpSpPr/>
          <p:nvPr/>
        </p:nvGrpSpPr>
        <p:grpSpPr>
          <a:xfrm>
            <a:off x="5040090" y="5447722"/>
            <a:ext cx="2930877" cy="338554"/>
            <a:chOff x="683095" y="2665845"/>
            <a:chExt cx="2930877" cy="338554"/>
          </a:xfrm>
        </p:grpSpPr>
        <p:sp>
          <p:nvSpPr>
            <p:cNvPr id="68" name="テキスト ボックス 67">
              <a:extLst>
                <a:ext uri="{FF2B5EF4-FFF2-40B4-BE49-F238E27FC236}">
                  <a16:creationId xmlns:a16="http://schemas.microsoft.com/office/drawing/2014/main" id="{8596DC57-F0F9-4ADF-9B76-A5A95831F347}"/>
                </a:ext>
              </a:extLst>
            </p:cNvPr>
            <p:cNvSpPr txBox="1"/>
            <p:nvPr/>
          </p:nvSpPr>
          <p:spPr>
            <a:xfrm>
              <a:off x="683095" y="2665845"/>
              <a:ext cx="641522" cy="338554"/>
            </a:xfrm>
            <a:prstGeom prst="rect">
              <a:avLst/>
            </a:prstGeom>
            <a:solidFill>
              <a:schemeClr val="bg1"/>
            </a:solidFill>
            <a:ln>
              <a:solidFill>
                <a:schemeClr val="tx1"/>
              </a:solidFill>
            </a:ln>
          </p:spPr>
          <p:txBody>
            <a:bodyPr wrap="none" rtlCol="0">
              <a:spAutoFit/>
            </a:bodyPr>
            <a:lstStyle/>
            <a:p>
              <a:r>
                <a:rPr lang="en-US" altLang="ja-JP" sz="1600" dirty="0"/>
                <a:t>Input</a:t>
              </a:r>
              <a:endParaRPr kumimoji="1" lang="ja-JP" altLang="en-US" sz="1600" dirty="0"/>
            </a:p>
          </p:txBody>
        </p:sp>
        <p:sp>
          <p:nvSpPr>
            <p:cNvPr id="69" name="テキスト ボックス 68">
              <a:extLst>
                <a:ext uri="{FF2B5EF4-FFF2-40B4-BE49-F238E27FC236}">
                  <a16:creationId xmlns:a16="http://schemas.microsoft.com/office/drawing/2014/main" id="{31CC5949-F181-4423-8DD8-F09C01785B5E}"/>
                </a:ext>
              </a:extLst>
            </p:cNvPr>
            <p:cNvSpPr txBox="1"/>
            <p:nvPr/>
          </p:nvSpPr>
          <p:spPr>
            <a:xfrm>
              <a:off x="2392163" y="2665845"/>
              <a:ext cx="1221809" cy="338554"/>
            </a:xfrm>
            <a:prstGeom prst="rect">
              <a:avLst/>
            </a:prstGeom>
            <a:solidFill>
              <a:schemeClr val="bg1"/>
            </a:solidFill>
            <a:ln>
              <a:solidFill>
                <a:schemeClr val="tx1"/>
              </a:solidFill>
            </a:ln>
          </p:spPr>
          <p:txBody>
            <a:bodyPr wrap="none" rtlCol="0">
              <a:spAutoFit/>
            </a:bodyPr>
            <a:lstStyle/>
            <a:p>
              <a:r>
                <a:rPr lang="en-US" altLang="ja-JP" sz="1600" dirty="0"/>
                <a:t>Subtraction</a:t>
              </a:r>
              <a:endParaRPr kumimoji="1" lang="ja-JP" altLang="en-US" sz="1600" dirty="0"/>
            </a:p>
          </p:txBody>
        </p:sp>
      </p:grpSp>
    </p:spTree>
    <p:extLst>
      <p:ext uri="{BB962C8B-B14F-4D97-AF65-F5344CB8AC3E}">
        <p14:creationId xmlns:p14="http://schemas.microsoft.com/office/powerpoint/2010/main" val="2051619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12386</TotalTime>
  <Words>2076</Words>
  <Application>Microsoft Office PowerPoint</Application>
  <PresentationFormat>画面に合わせる (4:3)</PresentationFormat>
  <Paragraphs>828</Paragraphs>
  <Slides>52</Slides>
  <Notes>51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52</vt:i4>
      </vt:variant>
    </vt:vector>
  </HeadingPairs>
  <TitlesOfParts>
    <vt:vector size="61" baseType="lpstr">
      <vt:lpstr>ＭＳ Ｐゴシック</vt:lpstr>
      <vt:lpstr>游ゴシック</vt:lpstr>
      <vt:lpstr>游ゴシック Light</vt:lpstr>
      <vt:lpstr>Arial</vt:lpstr>
      <vt:lpstr>Cambria Math</vt:lpstr>
      <vt:lpstr>Symbol</vt:lpstr>
      <vt:lpstr>Times New Roman</vt:lpstr>
      <vt:lpstr>Wingdings</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subject/>
  <dc:creator>f116056</dc:creator>
  <dc:description/>
  <cp:lastModifiedBy>f120613</cp:lastModifiedBy>
  <cp:revision>648</cp:revision>
  <dcterms:created xsi:type="dcterms:W3CDTF">2019-11-07T22:06:24Z</dcterms:created>
  <dcterms:modified xsi:type="dcterms:W3CDTF">2021-06-19T14:17:55Z</dcterms:modified>
  <dc:language>ja-JP</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7</vt:i4>
  </property>
  <property fmtid="{D5CDD505-2E9C-101B-9397-08002B2CF9AE}" pid="8" name="PresentationFormat">
    <vt:lpwstr>画面に合わせる (4:3)</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